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8" r:id="rId5"/>
    <p:sldId id="257" r:id="rId6"/>
    <p:sldId id="261" r:id="rId7"/>
    <p:sldId id="271" r:id="rId8"/>
    <p:sldId id="263" r:id="rId9"/>
    <p:sldId id="264" r:id="rId10"/>
    <p:sldId id="265" r:id="rId11"/>
    <p:sldId id="287" r:id="rId12"/>
    <p:sldId id="284" r:id="rId13"/>
    <p:sldId id="291" r:id="rId14"/>
    <p:sldId id="270" r:id="rId15"/>
    <p:sldId id="272" r:id="rId16"/>
    <p:sldId id="290" r:id="rId17"/>
    <p:sldId id="293" r:id="rId18"/>
    <p:sldId id="289" r:id="rId19"/>
    <p:sldId id="294" r:id="rId20"/>
    <p:sldId id="285" r:id="rId21"/>
    <p:sldId id="273" r:id="rId22"/>
    <p:sldId id="295" r:id="rId23"/>
    <p:sldId id="280" r:id="rId24"/>
    <p:sldId id="286" r:id="rId25"/>
    <p:sldId id="266" r:id="rId26"/>
    <p:sldId id="268" r:id="rId27"/>
    <p:sldId id="267" r:id="rId28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66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1" d="100"/>
          <a:sy n="51" d="100"/>
        </p:scale>
        <p:origin x="-2292" y="-7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9E10B2-45F7-495D-ADA6-141D259D65F5}" type="doc">
      <dgm:prSet loTypeId="urn:microsoft.com/office/officeart/2005/8/layout/list1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8DB9239-E321-457C-A9FC-26F7932744B1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18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Дети</a:t>
          </a:r>
          <a:endParaRPr lang="ru-RU" sz="1800" dirty="0"/>
        </a:p>
      </dgm:t>
    </dgm:pt>
    <dgm:pt modelId="{98F0C07A-3D1E-4C97-AA18-92846FC090A4}" type="parTrans" cxnId="{1C2D6729-CF3F-4DD1-8101-81233018EAF7}">
      <dgm:prSet/>
      <dgm:spPr/>
      <dgm:t>
        <a:bodyPr/>
        <a:lstStyle/>
        <a:p>
          <a:endParaRPr lang="ru-RU"/>
        </a:p>
      </dgm:t>
    </dgm:pt>
    <dgm:pt modelId="{78764B1E-0F73-442D-BD7D-0F2C13127BBA}" type="sibTrans" cxnId="{1C2D6729-CF3F-4DD1-8101-81233018EAF7}">
      <dgm:prSet/>
      <dgm:spPr/>
      <dgm:t>
        <a:bodyPr/>
        <a:lstStyle/>
        <a:p>
          <a:endParaRPr lang="ru-RU"/>
        </a:p>
      </dgm:t>
    </dgm:pt>
    <dgm:pt modelId="{081F3787-15B7-4D5E-B834-4CD2A471860C}">
      <dgm:prSet custT="1"/>
      <dgm:spPr>
        <a:solidFill>
          <a:srgbClr val="FFC000"/>
        </a:solidFill>
      </dgm:spPr>
      <dgm:t>
        <a:bodyPr/>
        <a:lstStyle/>
        <a:p>
          <a:r>
            <a:rPr lang="ru-RU" sz="18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Родители</a:t>
          </a:r>
        </a:p>
      </dgm:t>
    </dgm:pt>
    <dgm:pt modelId="{C8B54B5E-8722-4C29-A470-A856C31052F1}" type="parTrans" cxnId="{C20BE307-CE88-4D43-BA24-A644742C4171}">
      <dgm:prSet/>
      <dgm:spPr/>
      <dgm:t>
        <a:bodyPr/>
        <a:lstStyle/>
        <a:p>
          <a:endParaRPr lang="ru-RU"/>
        </a:p>
      </dgm:t>
    </dgm:pt>
    <dgm:pt modelId="{3E90985F-6A8E-4562-A527-4336AEE58A74}" type="sibTrans" cxnId="{C20BE307-CE88-4D43-BA24-A644742C4171}">
      <dgm:prSet/>
      <dgm:spPr/>
      <dgm:t>
        <a:bodyPr/>
        <a:lstStyle/>
        <a:p>
          <a:endParaRPr lang="ru-RU"/>
        </a:p>
      </dgm:t>
    </dgm:pt>
    <dgm:pt modelId="{ECCF0FA7-A7F4-4229-A447-0EFE062E2302}">
      <dgm:prSet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Педагоги</a:t>
          </a:r>
          <a:endParaRPr lang="ru-RU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26B2A53A-D251-498E-9EFC-CAFFF10C01FC}" type="parTrans" cxnId="{B1318D96-8E35-495D-AA4E-D1608F352479}">
      <dgm:prSet/>
      <dgm:spPr/>
      <dgm:t>
        <a:bodyPr/>
        <a:lstStyle/>
        <a:p>
          <a:endParaRPr lang="ru-RU"/>
        </a:p>
      </dgm:t>
    </dgm:pt>
    <dgm:pt modelId="{740156D7-4136-4891-B312-4FA5A3AA07D6}" type="sibTrans" cxnId="{B1318D96-8E35-495D-AA4E-D1608F352479}">
      <dgm:prSet/>
      <dgm:spPr/>
      <dgm:t>
        <a:bodyPr/>
        <a:lstStyle/>
        <a:p>
          <a:endParaRPr lang="ru-RU"/>
        </a:p>
      </dgm:t>
    </dgm:pt>
    <dgm:pt modelId="{10F4C440-D017-4AF3-9802-FB8E30736609}" type="pres">
      <dgm:prSet presAssocID="{D99E10B2-45F7-495D-ADA6-141D259D65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2DE259-6855-4F80-A2D4-97C5DFFA91BE}" type="pres">
      <dgm:prSet presAssocID="{08DB9239-E321-457C-A9FC-26F7932744B1}" presName="parentLin" presStyleCnt="0"/>
      <dgm:spPr/>
    </dgm:pt>
    <dgm:pt modelId="{2D398FD7-7CC6-4641-B5DA-ED4EB9425377}" type="pres">
      <dgm:prSet presAssocID="{08DB9239-E321-457C-A9FC-26F7932744B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9A33C0B7-31C7-431A-B384-2767F466173F}" type="pres">
      <dgm:prSet presAssocID="{08DB9239-E321-457C-A9FC-26F7932744B1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2752F5-1E00-4CB7-9476-75005761C753}" type="pres">
      <dgm:prSet presAssocID="{08DB9239-E321-457C-A9FC-26F7932744B1}" presName="negativeSpace" presStyleCnt="0"/>
      <dgm:spPr/>
    </dgm:pt>
    <dgm:pt modelId="{933C0D56-0AD1-45DF-94A0-F36A5E7CF576}" type="pres">
      <dgm:prSet presAssocID="{08DB9239-E321-457C-A9FC-26F7932744B1}" presName="childText" presStyleLbl="conFgAcc1" presStyleIdx="0" presStyleCnt="3">
        <dgm:presLayoutVars>
          <dgm:bulletEnabled val="1"/>
        </dgm:presLayoutVars>
      </dgm:prSet>
      <dgm:spPr/>
    </dgm:pt>
    <dgm:pt modelId="{19B84F7D-6E16-4471-85C2-8C1250EC70E3}" type="pres">
      <dgm:prSet presAssocID="{78764B1E-0F73-442D-BD7D-0F2C13127BBA}" presName="spaceBetweenRectangles" presStyleCnt="0"/>
      <dgm:spPr/>
    </dgm:pt>
    <dgm:pt modelId="{7878F946-BA9C-433E-AB47-9819AE078063}" type="pres">
      <dgm:prSet presAssocID="{081F3787-15B7-4D5E-B834-4CD2A471860C}" presName="parentLin" presStyleCnt="0"/>
      <dgm:spPr/>
    </dgm:pt>
    <dgm:pt modelId="{4D69A076-9D2D-4A6B-BC99-2F812C63A9EF}" type="pres">
      <dgm:prSet presAssocID="{081F3787-15B7-4D5E-B834-4CD2A471860C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29538E1-38CC-40F0-B13D-0DBDDFBD7333}" type="pres">
      <dgm:prSet presAssocID="{081F3787-15B7-4D5E-B834-4CD2A471860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F52AD2-F57B-496F-8C37-1A791306F1B9}" type="pres">
      <dgm:prSet presAssocID="{081F3787-15B7-4D5E-B834-4CD2A471860C}" presName="negativeSpace" presStyleCnt="0"/>
      <dgm:spPr/>
    </dgm:pt>
    <dgm:pt modelId="{EA0A1E7A-2963-49B9-8325-8950A6A9B838}" type="pres">
      <dgm:prSet presAssocID="{081F3787-15B7-4D5E-B834-4CD2A471860C}" presName="childText" presStyleLbl="conFgAcc1" presStyleIdx="1" presStyleCnt="3">
        <dgm:presLayoutVars>
          <dgm:bulletEnabled val="1"/>
        </dgm:presLayoutVars>
      </dgm:prSet>
      <dgm:spPr/>
    </dgm:pt>
    <dgm:pt modelId="{02EF0731-D28D-49F7-ADEB-49612B34E9E5}" type="pres">
      <dgm:prSet presAssocID="{3E90985F-6A8E-4562-A527-4336AEE58A74}" presName="spaceBetweenRectangles" presStyleCnt="0"/>
      <dgm:spPr/>
    </dgm:pt>
    <dgm:pt modelId="{19A80BAD-A886-4C5A-A636-A16E74A3F412}" type="pres">
      <dgm:prSet presAssocID="{ECCF0FA7-A7F4-4229-A447-0EFE062E2302}" presName="parentLin" presStyleCnt="0"/>
      <dgm:spPr/>
    </dgm:pt>
    <dgm:pt modelId="{AFDD956C-DBE3-45DF-886C-9B642DC4D62B}" type="pres">
      <dgm:prSet presAssocID="{ECCF0FA7-A7F4-4229-A447-0EFE062E2302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DF1111A8-C98F-4743-80DF-676D7609F982}" type="pres">
      <dgm:prSet presAssocID="{ECCF0FA7-A7F4-4229-A447-0EFE062E2302}" presName="parentText" presStyleLbl="node1" presStyleIdx="2" presStyleCnt="3" custLinFactNeighborY="-45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56C993-7209-4C64-94F7-3BD1A32AEAFE}" type="pres">
      <dgm:prSet presAssocID="{ECCF0FA7-A7F4-4229-A447-0EFE062E2302}" presName="negativeSpace" presStyleCnt="0"/>
      <dgm:spPr/>
    </dgm:pt>
    <dgm:pt modelId="{C87445DF-E601-4DAE-B025-047F04B303BB}" type="pres">
      <dgm:prSet presAssocID="{ECCF0FA7-A7F4-4229-A447-0EFE062E2302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9BCF2F3-9160-4D30-A82E-E44E1667211E}" type="presOf" srcId="{081F3787-15B7-4D5E-B834-4CD2A471860C}" destId="{B29538E1-38CC-40F0-B13D-0DBDDFBD7333}" srcOrd="1" destOrd="0" presId="urn:microsoft.com/office/officeart/2005/8/layout/list1"/>
    <dgm:cxn modelId="{46B60056-A7B4-4B1A-A4FA-14CBC10BAC93}" type="presOf" srcId="{08DB9239-E321-457C-A9FC-26F7932744B1}" destId="{2D398FD7-7CC6-4641-B5DA-ED4EB9425377}" srcOrd="0" destOrd="0" presId="urn:microsoft.com/office/officeart/2005/8/layout/list1"/>
    <dgm:cxn modelId="{3B8439E1-04D8-45A1-96F4-36DC28E01AED}" type="presOf" srcId="{08DB9239-E321-457C-A9FC-26F7932744B1}" destId="{9A33C0B7-31C7-431A-B384-2767F466173F}" srcOrd="1" destOrd="0" presId="urn:microsoft.com/office/officeart/2005/8/layout/list1"/>
    <dgm:cxn modelId="{EEDF8717-ED84-4CEA-AF5B-056DF5C8855B}" type="presOf" srcId="{ECCF0FA7-A7F4-4229-A447-0EFE062E2302}" destId="{AFDD956C-DBE3-45DF-886C-9B642DC4D62B}" srcOrd="0" destOrd="0" presId="urn:microsoft.com/office/officeart/2005/8/layout/list1"/>
    <dgm:cxn modelId="{33EEF1CD-9A40-4B8E-834D-66DC25115B96}" type="presOf" srcId="{ECCF0FA7-A7F4-4229-A447-0EFE062E2302}" destId="{DF1111A8-C98F-4743-80DF-676D7609F982}" srcOrd="1" destOrd="0" presId="urn:microsoft.com/office/officeart/2005/8/layout/list1"/>
    <dgm:cxn modelId="{FC183D1D-01C3-4186-8C0B-820EC22755B9}" type="presOf" srcId="{D99E10B2-45F7-495D-ADA6-141D259D65F5}" destId="{10F4C440-D017-4AF3-9802-FB8E30736609}" srcOrd="0" destOrd="0" presId="urn:microsoft.com/office/officeart/2005/8/layout/list1"/>
    <dgm:cxn modelId="{1C2D6729-CF3F-4DD1-8101-81233018EAF7}" srcId="{D99E10B2-45F7-495D-ADA6-141D259D65F5}" destId="{08DB9239-E321-457C-A9FC-26F7932744B1}" srcOrd="0" destOrd="0" parTransId="{98F0C07A-3D1E-4C97-AA18-92846FC090A4}" sibTransId="{78764B1E-0F73-442D-BD7D-0F2C13127BBA}"/>
    <dgm:cxn modelId="{BE896F53-1305-4874-8235-DF3ACB769FCE}" type="presOf" srcId="{081F3787-15B7-4D5E-B834-4CD2A471860C}" destId="{4D69A076-9D2D-4A6B-BC99-2F812C63A9EF}" srcOrd="0" destOrd="0" presId="urn:microsoft.com/office/officeart/2005/8/layout/list1"/>
    <dgm:cxn modelId="{B1318D96-8E35-495D-AA4E-D1608F352479}" srcId="{D99E10B2-45F7-495D-ADA6-141D259D65F5}" destId="{ECCF0FA7-A7F4-4229-A447-0EFE062E2302}" srcOrd="2" destOrd="0" parTransId="{26B2A53A-D251-498E-9EFC-CAFFF10C01FC}" sibTransId="{740156D7-4136-4891-B312-4FA5A3AA07D6}"/>
    <dgm:cxn modelId="{C20BE307-CE88-4D43-BA24-A644742C4171}" srcId="{D99E10B2-45F7-495D-ADA6-141D259D65F5}" destId="{081F3787-15B7-4D5E-B834-4CD2A471860C}" srcOrd="1" destOrd="0" parTransId="{C8B54B5E-8722-4C29-A470-A856C31052F1}" sibTransId="{3E90985F-6A8E-4562-A527-4336AEE58A74}"/>
    <dgm:cxn modelId="{CE261493-75A3-4D93-B5E6-3065D9C1B7C8}" type="presParOf" srcId="{10F4C440-D017-4AF3-9802-FB8E30736609}" destId="{FD2DE259-6855-4F80-A2D4-97C5DFFA91BE}" srcOrd="0" destOrd="0" presId="urn:microsoft.com/office/officeart/2005/8/layout/list1"/>
    <dgm:cxn modelId="{A7EB7C6A-D0B3-4574-A5F9-7915426B353C}" type="presParOf" srcId="{FD2DE259-6855-4F80-A2D4-97C5DFFA91BE}" destId="{2D398FD7-7CC6-4641-B5DA-ED4EB9425377}" srcOrd="0" destOrd="0" presId="urn:microsoft.com/office/officeart/2005/8/layout/list1"/>
    <dgm:cxn modelId="{0A32781B-FD6A-4DB1-A2E6-9098C99B2F49}" type="presParOf" srcId="{FD2DE259-6855-4F80-A2D4-97C5DFFA91BE}" destId="{9A33C0B7-31C7-431A-B384-2767F466173F}" srcOrd="1" destOrd="0" presId="urn:microsoft.com/office/officeart/2005/8/layout/list1"/>
    <dgm:cxn modelId="{FA34A90C-2EF7-4A56-BF3F-93E2904B5B05}" type="presParOf" srcId="{10F4C440-D017-4AF3-9802-FB8E30736609}" destId="{B92752F5-1E00-4CB7-9476-75005761C753}" srcOrd="1" destOrd="0" presId="urn:microsoft.com/office/officeart/2005/8/layout/list1"/>
    <dgm:cxn modelId="{8983B7BD-6DD4-4606-8C6D-DE2D0CF6A4E0}" type="presParOf" srcId="{10F4C440-D017-4AF3-9802-FB8E30736609}" destId="{933C0D56-0AD1-45DF-94A0-F36A5E7CF576}" srcOrd="2" destOrd="0" presId="urn:microsoft.com/office/officeart/2005/8/layout/list1"/>
    <dgm:cxn modelId="{A463E529-6877-4B7B-A24B-9BD2254BDFB0}" type="presParOf" srcId="{10F4C440-D017-4AF3-9802-FB8E30736609}" destId="{19B84F7D-6E16-4471-85C2-8C1250EC70E3}" srcOrd="3" destOrd="0" presId="urn:microsoft.com/office/officeart/2005/8/layout/list1"/>
    <dgm:cxn modelId="{112FBAB9-65A2-4F6E-AE30-0B82655F2F16}" type="presParOf" srcId="{10F4C440-D017-4AF3-9802-FB8E30736609}" destId="{7878F946-BA9C-433E-AB47-9819AE078063}" srcOrd="4" destOrd="0" presId="urn:microsoft.com/office/officeart/2005/8/layout/list1"/>
    <dgm:cxn modelId="{9E823BD7-112E-401B-9D81-83FB86D02074}" type="presParOf" srcId="{7878F946-BA9C-433E-AB47-9819AE078063}" destId="{4D69A076-9D2D-4A6B-BC99-2F812C63A9EF}" srcOrd="0" destOrd="0" presId="urn:microsoft.com/office/officeart/2005/8/layout/list1"/>
    <dgm:cxn modelId="{6C0CACD0-78F2-447E-9555-DF0D68478FA3}" type="presParOf" srcId="{7878F946-BA9C-433E-AB47-9819AE078063}" destId="{B29538E1-38CC-40F0-B13D-0DBDDFBD7333}" srcOrd="1" destOrd="0" presId="urn:microsoft.com/office/officeart/2005/8/layout/list1"/>
    <dgm:cxn modelId="{1CB3EB46-0952-4FC4-960D-14E493EA1882}" type="presParOf" srcId="{10F4C440-D017-4AF3-9802-FB8E30736609}" destId="{45F52AD2-F57B-496F-8C37-1A791306F1B9}" srcOrd="5" destOrd="0" presId="urn:microsoft.com/office/officeart/2005/8/layout/list1"/>
    <dgm:cxn modelId="{98510446-5750-4FEF-B6BC-49DB4720B6C1}" type="presParOf" srcId="{10F4C440-D017-4AF3-9802-FB8E30736609}" destId="{EA0A1E7A-2963-49B9-8325-8950A6A9B838}" srcOrd="6" destOrd="0" presId="urn:microsoft.com/office/officeart/2005/8/layout/list1"/>
    <dgm:cxn modelId="{23521222-FD67-44C0-BB39-BDF37624B44A}" type="presParOf" srcId="{10F4C440-D017-4AF3-9802-FB8E30736609}" destId="{02EF0731-D28D-49F7-ADEB-49612B34E9E5}" srcOrd="7" destOrd="0" presId="urn:microsoft.com/office/officeart/2005/8/layout/list1"/>
    <dgm:cxn modelId="{66B23BD7-582F-47B4-906A-DA906CE4B91A}" type="presParOf" srcId="{10F4C440-D017-4AF3-9802-FB8E30736609}" destId="{19A80BAD-A886-4C5A-A636-A16E74A3F412}" srcOrd="8" destOrd="0" presId="urn:microsoft.com/office/officeart/2005/8/layout/list1"/>
    <dgm:cxn modelId="{44DB4365-33EE-42BD-849E-E5474257C4DC}" type="presParOf" srcId="{19A80BAD-A886-4C5A-A636-A16E74A3F412}" destId="{AFDD956C-DBE3-45DF-886C-9B642DC4D62B}" srcOrd="0" destOrd="0" presId="urn:microsoft.com/office/officeart/2005/8/layout/list1"/>
    <dgm:cxn modelId="{4F76BFCC-4B46-4F3E-AA7C-C09826BEB48C}" type="presParOf" srcId="{19A80BAD-A886-4C5A-A636-A16E74A3F412}" destId="{DF1111A8-C98F-4743-80DF-676D7609F982}" srcOrd="1" destOrd="0" presId="urn:microsoft.com/office/officeart/2005/8/layout/list1"/>
    <dgm:cxn modelId="{8C22AC9B-E67F-44CF-ADE9-D25487C2A166}" type="presParOf" srcId="{10F4C440-D017-4AF3-9802-FB8E30736609}" destId="{9056C993-7209-4C64-94F7-3BD1A32AEAFE}" srcOrd="9" destOrd="0" presId="urn:microsoft.com/office/officeart/2005/8/layout/list1"/>
    <dgm:cxn modelId="{5890FBDD-4E5E-4F53-B54E-55B6D00B0AD0}" type="presParOf" srcId="{10F4C440-D017-4AF3-9802-FB8E30736609}" destId="{C87445DF-E601-4DAE-B025-047F04B303B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AB7B83-EF1F-4717-AADA-BC56F5D2E724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CAABE17-7145-42EE-A37D-D05BB5FA8BF7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«Меньше мусора» </a:t>
          </a:r>
          <a:endParaRPr lang="ru-RU" sz="2400" dirty="0"/>
        </a:p>
      </dgm:t>
    </dgm:pt>
    <dgm:pt modelId="{8F52B11C-F17C-4E0C-BA63-E90FADAF9273}" type="parTrans" cxnId="{A6AB264A-8E5E-427A-B534-9B442D58AEA0}">
      <dgm:prSet/>
      <dgm:spPr/>
      <dgm:t>
        <a:bodyPr/>
        <a:lstStyle/>
        <a:p>
          <a:endParaRPr lang="ru-RU"/>
        </a:p>
      </dgm:t>
    </dgm:pt>
    <dgm:pt modelId="{9E9502CF-4BA0-4DF2-937F-FDE0BF5D49B2}" type="sibTrans" cxnId="{A6AB264A-8E5E-427A-B534-9B442D58AEA0}">
      <dgm:prSet/>
      <dgm:spPr/>
      <dgm:t>
        <a:bodyPr/>
        <a:lstStyle/>
        <a:p>
          <a:endParaRPr lang="ru-RU"/>
        </a:p>
      </dgm:t>
    </dgm:pt>
    <dgm:pt modelId="{AA441B91-A203-4E48-B0A9-9CF26BEB7DA4}">
      <dgm:prSet custT="1"/>
      <dgm:spPr/>
      <dgm:t>
        <a:bodyPr/>
        <a:lstStyle/>
        <a:p>
          <a:r>
            <a:rPr lang="ru-RU" sz="24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«У кого больше макулатуры»</a:t>
          </a:r>
          <a:endParaRPr lang="ru-RU" sz="24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301D67E4-015F-48B7-8441-454FB336A7D9}" type="parTrans" cxnId="{C2F271F4-5320-4C79-AE41-C69BBF94A854}">
      <dgm:prSet/>
      <dgm:spPr/>
      <dgm:t>
        <a:bodyPr/>
        <a:lstStyle/>
        <a:p>
          <a:endParaRPr lang="ru-RU"/>
        </a:p>
      </dgm:t>
    </dgm:pt>
    <dgm:pt modelId="{7FD9C034-DD60-42AC-A8AB-3CEBF5BA6867}" type="sibTrans" cxnId="{C2F271F4-5320-4C79-AE41-C69BBF94A854}">
      <dgm:prSet/>
      <dgm:spPr/>
      <dgm:t>
        <a:bodyPr/>
        <a:lstStyle/>
        <a:p>
          <a:endParaRPr lang="ru-RU"/>
        </a:p>
      </dgm:t>
    </dgm:pt>
    <dgm:pt modelId="{91662DFA-6D7A-45A1-ADD5-9783BF256F66}" type="pres">
      <dgm:prSet presAssocID="{DEAB7B83-EF1F-4717-AADA-BC56F5D2E72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55FE351-E186-44F9-B091-65CB81BBE306}" type="pres">
      <dgm:prSet presAssocID="{4CAABE17-7145-42EE-A37D-D05BB5FA8BF7}" presName="parentLin" presStyleCnt="0"/>
      <dgm:spPr/>
    </dgm:pt>
    <dgm:pt modelId="{B5394B20-FF01-468B-9FAE-45C83DA5753C}" type="pres">
      <dgm:prSet presAssocID="{4CAABE17-7145-42EE-A37D-D05BB5FA8BF7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78C3EE6F-06BC-4C71-8F1C-A8C0D472050A}" type="pres">
      <dgm:prSet presAssocID="{4CAABE17-7145-42EE-A37D-D05BB5FA8BF7}" presName="parentText" presStyleLbl="node1" presStyleIdx="0" presStyleCnt="2" custScaleX="13466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05E9DB-A069-4094-8DFA-0BDC41699231}" type="pres">
      <dgm:prSet presAssocID="{4CAABE17-7145-42EE-A37D-D05BB5FA8BF7}" presName="negativeSpace" presStyleCnt="0"/>
      <dgm:spPr/>
    </dgm:pt>
    <dgm:pt modelId="{579C3273-17F6-440C-8DC8-31479B5457FF}" type="pres">
      <dgm:prSet presAssocID="{4CAABE17-7145-42EE-A37D-D05BB5FA8BF7}" presName="childText" presStyleLbl="conFgAcc1" presStyleIdx="0" presStyleCnt="2">
        <dgm:presLayoutVars>
          <dgm:bulletEnabled val="1"/>
        </dgm:presLayoutVars>
      </dgm:prSet>
      <dgm:spPr/>
    </dgm:pt>
    <dgm:pt modelId="{3FAC4374-2DF4-4A39-B6C5-32C397458F7F}" type="pres">
      <dgm:prSet presAssocID="{9E9502CF-4BA0-4DF2-937F-FDE0BF5D49B2}" presName="spaceBetweenRectangles" presStyleCnt="0"/>
      <dgm:spPr/>
    </dgm:pt>
    <dgm:pt modelId="{CD314B6D-5C6F-42BC-A2EB-CD86F6B0724B}" type="pres">
      <dgm:prSet presAssocID="{AA441B91-A203-4E48-B0A9-9CF26BEB7DA4}" presName="parentLin" presStyleCnt="0"/>
      <dgm:spPr/>
    </dgm:pt>
    <dgm:pt modelId="{D383BFDE-E1C3-4EE2-B10B-C3AC31D8CE31}" type="pres">
      <dgm:prSet presAssocID="{AA441B91-A203-4E48-B0A9-9CF26BEB7DA4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8D5AEBE1-BB5B-46CF-B884-36506F715251}" type="pres">
      <dgm:prSet presAssocID="{AA441B91-A203-4E48-B0A9-9CF26BEB7DA4}" presName="parentText" presStyleLbl="node1" presStyleIdx="1" presStyleCnt="2" custScaleX="13466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546F5E-1902-4B18-949D-5230F2534D3D}" type="pres">
      <dgm:prSet presAssocID="{AA441B91-A203-4E48-B0A9-9CF26BEB7DA4}" presName="negativeSpace" presStyleCnt="0"/>
      <dgm:spPr/>
    </dgm:pt>
    <dgm:pt modelId="{60711085-62DB-49C4-8A85-49A75C28A855}" type="pres">
      <dgm:prSet presAssocID="{AA441B91-A203-4E48-B0A9-9CF26BEB7DA4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2B2D4C2F-449D-438B-A86F-6E2B5ECA33AE}" type="presOf" srcId="{AA441B91-A203-4E48-B0A9-9CF26BEB7DA4}" destId="{8D5AEBE1-BB5B-46CF-B884-36506F715251}" srcOrd="1" destOrd="0" presId="urn:microsoft.com/office/officeart/2005/8/layout/list1"/>
    <dgm:cxn modelId="{CC177CEF-31D1-49D5-BEFB-232B3829B98A}" type="presOf" srcId="{4CAABE17-7145-42EE-A37D-D05BB5FA8BF7}" destId="{B5394B20-FF01-468B-9FAE-45C83DA5753C}" srcOrd="0" destOrd="0" presId="urn:microsoft.com/office/officeart/2005/8/layout/list1"/>
    <dgm:cxn modelId="{DEE397F0-5F86-40C9-908B-D790EE7CE75E}" type="presOf" srcId="{AA441B91-A203-4E48-B0A9-9CF26BEB7DA4}" destId="{D383BFDE-E1C3-4EE2-B10B-C3AC31D8CE31}" srcOrd="0" destOrd="0" presId="urn:microsoft.com/office/officeart/2005/8/layout/list1"/>
    <dgm:cxn modelId="{C2F271F4-5320-4C79-AE41-C69BBF94A854}" srcId="{DEAB7B83-EF1F-4717-AADA-BC56F5D2E724}" destId="{AA441B91-A203-4E48-B0A9-9CF26BEB7DA4}" srcOrd="1" destOrd="0" parTransId="{301D67E4-015F-48B7-8441-454FB336A7D9}" sibTransId="{7FD9C034-DD60-42AC-A8AB-3CEBF5BA6867}"/>
    <dgm:cxn modelId="{BCDEC5B0-22FE-4003-824B-E686274BD3C0}" type="presOf" srcId="{4CAABE17-7145-42EE-A37D-D05BB5FA8BF7}" destId="{78C3EE6F-06BC-4C71-8F1C-A8C0D472050A}" srcOrd="1" destOrd="0" presId="urn:microsoft.com/office/officeart/2005/8/layout/list1"/>
    <dgm:cxn modelId="{9AB06EB7-0766-47A9-AF29-8BE0EFBDA300}" type="presOf" srcId="{DEAB7B83-EF1F-4717-AADA-BC56F5D2E724}" destId="{91662DFA-6D7A-45A1-ADD5-9783BF256F66}" srcOrd="0" destOrd="0" presId="urn:microsoft.com/office/officeart/2005/8/layout/list1"/>
    <dgm:cxn modelId="{A6AB264A-8E5E-427A-B534-9B442D58AEA0}" srcId="{DEAB7B83-EF1F-4717-AADA-BC56F5D2E724}" destId="{4CAABE17-7145-42EE-A37D-D05BB5FA8BF7}" srcOrd="0" destOrd="0" parTransId="{8F52B11C-F17C-4E0C-BA63-E90FADAF9273}" sibTransId="{9E9502CF-4BA0-4DF2-937F-FDE0BF5D49B2}"/>
    <dgm:cxn modelId="{3F04FF18-41EF-4B7B-B59B-5FBA2FFE2169}" type="presParOf" srcId="{91662DFA-6D7A-45A1-ADD5-9783BF256F66}" destId="{655FE351-E186-44F9-B091-65CB81BBE306}" srcOrd="0" destOrd="0" presId="urn:microsoft.com/office/officeart/2005/8/layout/list1"/>
    <dgm:cxn modelId="{A27A7E75-604A-4D79-9BDC-F871FBE00C00}" type="presParOf" srcId="{655FE351-E186-44F9-B091-65CB81BBE306}" destId="{B5394B20-FF01-468B-9FAE-45C83DA5753C}" srcOrd="0" destOrd="0" presId="urn:microsoft.com/office/officeart/2005/8/layout/list1"/>
    <dgm:cxn modelId="{178D1923-5EE9-4421-9FA3-3E2516C34F2E}" type="presParOf" srcId="{655FE351-E186-44F9-B091-65CB81BBE306}" destId="{78C3EE6F-06BC-4C71-8F1C-A8C0D472050A}" srcOrd="1" destOrd="0" presId="urn:microsoft.com/office/officeart/2005/8/layout/list1"/>
    <dgm:cxn modelId="{F3218A46-A06A-4575-A744-DA786C2068C5}" type="presParOf" srcId="{91662DFA-6D7A-45A1-ADD5-9783BF256F66}" destId="{6405E9DB-A069-4094-8DFA-0BDC41699231}" srcOrd="1" destOrd="0" presId="urn:microsoft.com/office/officeart/2005/8/layout/list1"/>
    <dgm:cxn modelId="{314501B5-65EC-4214-AB49-5318B19DA2FE}" type="presParOf" srcId="{91662DFA-6D7A-45A1-ADD5-9783BF256F66}" destId="{579C3273-17F6-440C-8DC8-31479B5457FF}" srcOrd="2" destOrd="0" presId="urn:microsoft.com/office/officeart/2005/8/layout/list1"/>
    <dgm:cxn modelId="{FBF25A0A-ED5E-420E-AFB7-F35935EE778C}" type="presParOf" srcId="{91662DFA-6D7A-45A1-ADD5-9783BF256F66}" destId="{3FAC4374-2DF4-4A39-B6C5-32C397458F7F}" srcOrd="3" destOrd="0" presId="urn:microsoft.com/office/officeart/2005/8/layout/list1"/>
    <dgm:cxn modelId="{2D9CB0A9-9993-484E-B0B7-8C32A9C8E6B6}" type="presParOf" srcId="{91662DFA-6D7A-45A1-ADD5-9783BF256F66}" destId="{CD314B6D-5C6F-42BC-A2EB-CD86F6B0724B}" srcOrd="4" destOrd="0" presId="urn:microsoft.com/office/officeart/2005/8/layout/list1"/>
    <dgm:cxn modelId="{24E29DD1-D9F2-4AF5-BDAB-D6594F8FCFAC}" type="presParOf" srcId="{CD314B6D-5C6F-42BC-A2EB-CD86F6B0724B}" destId="{D383BFDE-E1C3-4EE2-B10B-C3AC31D8CE31}" srcOrd="0" destOrd="0" presId="urn:microsoft.com/office/officeart/2005/8/layout/list1"/>
    <dgm:cxn modelId="{4790E05A-2B55-4E5B-BD55-AFEC1A870454}" type="presParOf" srcId="{CD314B6D-5C6F-42BC-A2EB-CD86F6B0724B}" destId="{8D5AEBE1-BB5B-46CF-B884-36506F715251}" srcOrd="1" destOrd="0" presId="urn:microsoft.com/office/officeart/2005/8/layout/list1"/>
    <dgm:cxn modelId="{0A138408-058E-45C0-BB2D-66ABBB3816D6}" type="presParOf" srcId="{91662DFA-6D7A-45A1-ADD5-9783BF256F66}" destId="{AC546F5E-1902-4B18-949D-5230F2534D3D}" srcOrd="5" destOrd="0" presId="urn:microsoft.com/office/officeart/2005/8/layout/list1"/>
    <dgm:cxn modelId="{18B808DF-1B5C-4887-85B3-9C7905FFE6EA}" type="presParOf" srcId="{91662DFA-6D7A-45A1-ADD5-9783BF256F66}" destId="{60711085-62DB-49C4-8A85-49A75C28A855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33C0D56-0AD1-45DF-94A0-F36A5E7CF576}">
      <dsp:nvSpPr>
        <dsp:cNvPr id="0" name=""/>
        <dsp:cNvSpPr/>
      </dsp:nvSpPr>
      <dsp:spPr>
        <a:xfrm>
          <a:off x="0" y="360659"/>
          <a:ext cx="45720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A33C0B7-31C7-431A-B384-2767F466173F}">
      <dsp:nvSpPr>
        <dsp:cNvPr id="0" name=""/>
        <dsp:cNvSpPr/>
      </dsp:nvSpPr>
      <dsp:spPr>
        <a:xfrm>
          <a:off x="228600" y="21179"/>
          <a:ext cx="3200400" cy="678960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68" tIns="0" rIns="12096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Дети</a:t>
          </a:r>
          <a:endParaRPr lang="ru-RU" sz="1800" kern="1200" dirty="0"/>
        </a:p>
      </dsp:txBody>
      <dsp:txXfrm>
        <a:off x="228600" y="21179"/>
        <a:ext cx="3200400" cy="678960"/>
      </dsp:txXfrm>
    </dsp:sp>
    <dsp:sp modelId="{EA0A1E7A-2963-49B9-8325-8950A6A9B838}">
      <dsp:nvSpPr>
        <dsp:cNvPr id="0" name=""/>
        <dsp:cNvSpPr/>
      </dsp:nvSpPr>
      <dsp:spPr>
        <a:xfrm>
          <a:off x="0" y="1403940"/>
          <a:ext cx="45720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9538E1-38CC-40F0-B13D-0DBDDFBD7333}">
      <dsp:nvSpPr>
        <dsp:cNvPr id="0" name=""/>
        <dsp:cNvSpPr/>
      </dsp:nvSpPr>
      <dsp:spPr>
        <a:xfrm>
          <a:off x="228600" y="1064459"/>
          <a:ext cx="3200400" cy="678960"/>
        </a:xfrm>
        <a:prstGeom prst="roundRect">
          <a:avLst/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68" tIns="0" rIns="12096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Родители</a:t>
          </a:r>
        </a:p>
      </dsp:txBody>
      <dsp:txXfrm>
        <a:off x="228600" y="1064459"/>
        <a:ext cx="3200400" cy="678960"/>
      </dsp:txXfrm>
    </dsp:sp>
    <dsp:sp modelId="{C87445DF-E601-4DAE-B025-047F04B303BB}">
      <dsp:nvSpPr>
        <dsp:cNvPr id="0" name=""/>
        <dsp:cNvSpPr/>
      </dsp:nvSpPr>
      <dsp:spPr>
        <a:xfrm>
          <a:off x="0" y="2447219"/>
          <a:ext cx="45720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F1111A8-C98F-4743-80DF-676D7609F982}">
      <dsp:nvSpPr>
        <dsp:cNvPr id="0" name=""/>
        <dsp:cNvSpPr/>
      </dsp:nvSpPr>
      <dsp:spPr>
        <a:xfrm>
          <a:off x="228600" y="2077091"/>
          <a:ext cx="3200400" cy="678960"/>
        </a:xfrm>
        <a:prstGeom prst="roundRect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68" tIns="0" rIns="120968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Педагоги</a:t>
          </a:r>
          <a:endParaRPr lang="ru-RU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228600" y="2077091"/>
        <a:ext cx="3200400" cy="67896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79C3273-17F6-440C-8DC8-31479B5457FF}">
      <dsp:nvSpPr>
        <dsp:cNvPr id="0" name=""/>
        <dsp:cNvSpPr/>
      </dsp:nvSpPr>
      <dsp:spPr>
        <a:xfrm>
          <a:off x="0" y="350203"/>
          <a:ext cx="5454352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C3EE6F-06BC-4C71-8F1C-A8C0D472050A}">
      <dsp:nvSpPr>
        <dsp:cNvPr id="0" name=""/>
        <dsp:cNvSpPr/>
      </dsp:nvSpPr>
      <dsp:spPr>
        <a:xfrm>
          <a:off x="272451" y="40243"/>
          <a:ext cx="5136551" cy="6199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4313" tIns="0" rIns="144313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«Меньше мусора» </a:t>
          </a:r>
          <a:endParaRPr lang="ru-RU" sz="2400" kern="1200" dirty="0"/>
        </a:p>
      </dsp:txBody>
      <dsp:txXfrm>
        <a:off x="272451" y="40243"/>
        <a:ext cx="5136551" cy="619920"/>
      </dsp:txXfrm>
    </dsp:sp>
    <dsp:sp modelId="{60711085-62DB-49C4-8A85-49A75C28A855}">
      <dsp:nvSpPr>
        <dsp:cNvPr id="0" name=""/>
        <dsp:cNvSpPr/>
      </dsp:nvSpPr>
      <dsp:spPr>
        <a:xfrm>
          <a:off x="0" y="1302764"/>
          <a:ext cx="5454352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5AEBE1-BB5B-46CF-B884-36506F715251}">
      <dsp:nvSpPr>
        <dsp:cNvPr id="0" name=""/>
        <dsp:cNvSpPr/>
      </dsp:nvSpPr>
      <dsp:spPr>
        <a:xfrm>
          <a:off x="272451" y="992803"/>
          <a:ext cx="5136551" cy="6199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4313" tIns="0" rIns="144313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«У кого больше макулатуры»</a:t>
          </a:r>
          <a:endParaRPr lang="ru-RU" sz="24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72451" y="992803"/>
        <a:ext cx="5136551" cy="6199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Relationship Id="rId9" Type="http://schemas.openxmlformats.org/officeDocument/2006/relationships/image" Target="../media/image5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t="55251" r="21626"/>
          <a:stretch>
            <a:fillRect/>
          </a:stretch>
        </p:blipFill>
        <p:spPr bwMode="auto">
          <a:xfrm>
            <a:off x="0" y="0"/>
            <a:ext cx="6858000" cy="3440832"/>
          </a:xfrm>
          <a:prstGeom prst="rect">
            <a:avLst/>
          </a:prstGeom>
          <a:noFill/>
        </p:spPr>
      </p:pic>
      <p:pic>
        <p:nvPicPr>
          <p:cNvPr id="1027" name="Picture 3" descr="K:\Эко школаЗеленый флаг\Новая папка\18i-news450.jpg"/>
          <p:cNvPicPr>
            <a:picLocks noChangeAspect="1" noChangeArrowheads="1"/>
          </p:cNvPicPr>
          <p:nvPr/>
        </p:nvPicPr>
        <p:blipFill>
          <a:blip r:embed="rId3" cstate="print"/>
          <a:srcRect l="16837" r="13087"/>
          <a:stretch>
            <a:fillRect/>
          </a:stretch>
        </p:blipFill>
        <p:spPr bwMode="auto">
          <a:xfrm>
            <a:off x="5085184" y="1"/>
            <a:ext cx="1772816" cy="1898798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r="21626"/>
          <a:stretch>
            <a:fillRect/>
          </a:stretch>
        </p:blipFill>
        <p:spPr bwMode="auto">
          <a:xfrm flipV="1">
            <a:off x="0" y="3343275"/>
            <a:ext cx="6858000" cy="656272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14350" y="200785"/>
            <a:ext cx="58293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МУНИЦИПАЛЬНОЕ БЮДЖЕТНОЕ  УЧРЕЖДЕНИЕ</a:t>
            </a:r>
          </a:p>
          <a:p>
            <a:pPr algn="ctr">
              <a:spcAft>
                <a:spcPts val="0"/>
              </a:spcAft>
            </a:pPr>
            <a:r>
              <a:rPr lang="en-US" sz="16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«УПРАВЛЕНИЕ ДОШКОЛЬНОГО ОБРАЗОВАНИЯ» ИСПОЛНИТЕЛЬНОГО КОМИТЕТА </a:t>
            </a:r>
          </a:p>
          <a:p>
            <a:pPr algn="ctr">
              <a:spcAft>
                <a:spcPts val="0"/>
              </a:spcAft>
            </a:pPr>
            <a:r>
              <a:rPr lang="ru-RU" sz="16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НИЖНЕКАМСКОГО МУНИЦИПАЛЬНОГО РАЙОНА РЕСПУБЛИКИ ТАТАРСТАН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92696" y="3244840"/>
            <a:ext cx="5904656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ru-RU" sz="2000" b="1" dirty="0" smtClean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</a:t>
            </a:r>
            <a:r>
              <a:rPr lang="x-none" sz="2000" b="1" dirty="0" smtClean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униципальн</a:t>
            </a:r>
            <a:r>
              <a:rPr lang="ru-RU" sz="2000" b="1" dirty="0" err="1" smtClean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ое</a:t>
            </a:r>
            <a:r>
              <a:rPr lang="x-none" sz="2000" b="1" dirty="0" smtClean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автономное</a:t>
            </a:r>
            <a:r>
              <a:rPr lang="x-none" sz="2000" b="1" dirty="0" smtClean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дошкольн</a:t>
            </a:r>
            <a:r>
              <a:rPr lang="ru-RU" sz="2000" b="1" dirty="0" err="1" smtClean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ое</a:t>
            </a:r>
            <a:r>
              <a:rPr lang="x-none" sz="2000" b="1" dirty="0" smtClean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000" dirty="0">
              <a:solidFill>
                <a:srgbClr val="0066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x-none" sz="2000" b="1" dirty="0" smtClean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</a:t>
            </a:r>
            <a:r>
              <a:rPr lang="ru-RU" sz="2000" b="1" dirty="0" err="1" smtClean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ое</a:t>
            </a:r>
            <a:r>
              <a:rPr lang="x-none" sz="2000" b="1" dirty="0" smtClean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учреждени</a:t>
            </a:r>
            <a:r>
              <a:rPr lang="ru-RU" sz="2000" b="1" dirty="0" smtClean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</a:t>
            </a:r>
            <a:r>
              <a:rPr lang="x-none" sz="2000" b="1" dirty="0" smtClean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000" dirty="0">
              <a:solidFill>
                <a:srgbClr val="0066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x-none" sz="2000" b="1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«Детский сад общеразвивающего вида </a:t>
            </a:r>
            <a:r>
              <a:rPr lang="x-none" sz="2000" b="1" dirty="0" smtClean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№</a:t>
            </a:r>
            <a:r>
              <a:rPr lang="ru-RU" sz="2000" b="1" dirty="0" smtClean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49</a:t>
            </a:r>
            <a:r>
              <a:rPr lang="x-none" sz="2000" b="1" dirty="0" smtClean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 </a:t>
            </a:r>
            <a:endParaRPr lang="ru-RU" sz="2000" dirty="0">
              <a:solidFill>
                <a:srgbClr val="0066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ru-RU" sz="2000" b="1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Нижнекамского муниципального района </a:t>
            </a:r>
            <a:endParaRPr lang="ru-RU" sz="2000" dirty="0">
              <a:solidFill>
                <a:srgbClr val="0066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x-none" sz="2000" b="1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Республики Татарстан </a:t>
            </a:r>
            <a:endParaRPr lang="ru-RU" sz="2000" dirty="0">
              <a:solidFill>
                <a:srgbClr val="0066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2969895" algn="ctr"/>
                <a:tab pos="5940425" algn="r"/>
              </a:tabLst>
            </a:pPr>
            <a:endParaRPr lang="ru-RU" sz="2000" dirty="0">
              <a:solidFill>
                <a:srgbClr val="0066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x-none" sz="24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«Эко-Школы/Зел</a:t>
            </a:r>
            <a:r>
              <a:rPr lang="ru-RU" sz="24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ё</a:t>
            </a:r>
            <a:r>
              <a:rPr lang="x-none" sz="24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ный флаг</a:t>
            </a:r>
            <a:r>
              <a:rPr lang="x-none" sz="24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z="2400" b="1" dirty="0" smtClean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2969895" algn="ctr"/>
                <a:tab pos="5940425" algn="r"/>
              </a:tabLst>
            </a:pPr>
            <a:endParaRPr lang="ru-RU" sz="2000" b="1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2969895" algn="ctr"/>
                <a:tab pos="5940425" algn="r"/>
              </a:tabLst>
            </a:pPr>
            <a:endParaRPr lang="ru-RU" sz="20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2969895" algn="ctr"/>
                <a:tab pos="5940425" algn="r"/>
              </a:tabLst>
            </a:pPr>
            <a:endParaRPr lang="ru-RU" sz="20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tabLst>
                <a:tab pos="2969895" algn="ctr"/>
                <a:tab pos="5940425" algn="r"/>
              </a:tabLst>
            </a:pPr>
            <a:r>
              <a:rPr lang="ru-RU" sz="2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</a:t>
            </a:r>
          </a:p>
          <a:p>
            <a:pPr algn="ctr">
              <a:tabLst>
                <a:tab pos="2969895" algn="ctr"/>
                <a:tab pos="5940425" algn="r"/>
              </a:tabLst>
            </a:pPr>
            <a:r>
              <a:rPr lang="ru-RU" sz="2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«Удивительный мир бумаги»</a:t>
            </a:r>
            <a:endParaRPr lang="ru-RU" sz="2000" b="1" dirty="0" smtClean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2969895" algn="ctr"/>
                <a:tab pos="5940425" algn="r"/>
              </a:tabLst>
            </a:pPr>
            <a:endParaRPr lang="ru-RU" sz="2000" b="1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2969895" algn="ctr"/>
                <a:tab pos="5940425" algn="r"/>
              </a:tabLst>
            </a:pPr>
            <a:endParaRPr lang="ru-RU" sz="20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2969895" algn="ctr"/>
                <a:tab pos="5940425" algn="r"/>
              </a:tabLst>
            </a:pPr>
            <a:endParaRPr lang="ru-RU" sz="2000" b="1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2969895" algn="ctr"/>
                <a:tab pos="5940425" algn="r"/>
              </a:tabLst>
            </a:pPr>
            <a:endParaRPr lang="ru-RU" sz="20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2969895" algn="ctr"/>
                <a:tab pos="5940425" algn="r"/>
              </a:tabLst>
            </a:pPr>
            <a:endParaRPr lang="ru-RU" sz="2000" b="1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x-none" sz="2000" b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x-none" sz="2000" b="1" dirty="0" smtClean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201</a:t>
            </a:r>
            <a:r>
              <a:rPr lang="ru-RU" sz="2000" b="1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</a:t>
            </a:r>
            <a:r>
              <a:rPr lang="x-none" sz="2000" b="1" dirty="0" smtClean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-201</a:t>
            </a:r>
            <a:r>
              <a:rPr lang="ru-RU" sz="2000" b="1" dirty="0" smtClean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8</a:t>
            </a:r>
            <a:r>
              <a:rPr lang="x-none" sz="2000" b="1" dirty="0" smtClean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x-none" sz="2000" b="1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учебный год</a:t>
            </a:r>
            <a:endParaRPr lang="ru-RU" sz="2000" dirty="0">
              <a:solidFill>
                <a:srgbClr val="0066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r="21626"/>
          <a:stretch>
            <a:fillRect/>
          </a:stretch>
        </p:blipFill>
        <p:spPr bwMode="auto">
          <a:xfrm flipV="1">
            <a:off x="0" y="3343275"/>
            <a:ext cx="6858000" cy="6562725"/>
          </a:xfrm>
          <a:prstGeom prst="rect">
            <a:avLst/>
          </a:prstGeom>
          <a:noFill/>
        </p:spPr>
      </p:pic>
      <p:pic>
        <p:nvPicPr>
          <p:cNvPr id="5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t="55251" r="21626"/>
          <a:stretch>
            <a:fillRect/>
          </a:stretch>
        </p:blipFill>
        <p:spPr bwMode="auto">
          <a:xfrm>
            <a:off x="0" y="0"/>
            <a:ext cx="6858000" cy="344083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14500" y="4464405"/>
            <a:ext cx="3429000" cy="34009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4664" y="291291"/>
            <a:ext cx="5938985" cy="7155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romanUcPeriod" startAt="3"/>
              <a:tabLst>
                <a:tab pos="457200" algn="l"/>
              </a:tabLst>
            </a:pPr>
            <a:r>
              <a:rPr lang="ru-RU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Практический этап</a:t>
            </a:r>
            <a:r>
              <a:rPr 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.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  <a:tabLst>
                <a:tab pos="457200" algn="l"/>
              </a:tabLst>
            </a:pP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tabLst>
                <a:tab pos="457200" algn="l"/>
              </a:tabLst>
            </a:pPr>
            <a:r>
              <a:rPr lang="ru-RU" b="1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Акция </a:t>
            </a:r>
            <a:r>
              <a:rPr lang="ru-RU" b="1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по сбору макулатуры «Меньше мусора</a:t>
            </a:r>
            <a:r>
              <a:rPr lang="ru-RU" b="1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»</a:t>
            </a:r>
            <a:endParaRPr lang="ru-RU" b="1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  <a:tabLst>
                <a:tab pos="457200" algn="l"/>
              </a:tabLst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Совместная деятельность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 Коллекционер бумаги»</a:t>
            </a:r>
            <a:endParaRPr lang="ru-RU" b="1" i="1" dirty="0" smtClean="0">
              <a:solidFill>
                <a:srgbClr val="000000"/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Куклы из бумаги в технике папье –маше  - средняя группа №1</a:t>
            </a:r>
          </a:p>
          <a:p>
            <a:pPr lvl="0" algn="just">
              <a:lnSpc>
                <a:spcPct val="15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«Корабль» (моделирование из коробок) – средняя группа № 9 </a:t>
            </a:r>
          </a:p>
          <a:p>
            <a:pPr lvl="0" algn="just">
              <a:lnSpc>
                <a:spcPct val="15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«Мы любим свой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город»( изготовление бутонов из салфеток) - старшая группа №5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«Кукольный домик» (плетение из газетных трубочек) старшая группа №5</a:t>
            </a:r>
          </a:p>
          <a:p>
            <a:pPr algn="just">
              <a:lnSpc>
                <a:spcPct val="150000"/>
              </a:lnSpc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«Преобрази бумагу» (изготовление из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яичных лотков)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dirty="0" smtClean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856" y="6321152"/>
            <a:ext cx="3897090" cy="3031070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="" xmlns:p14="http://schemas.microsoft.com/office/powerpoint/2010/main" val="351687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r="21626"/>
          <a:stretch>
            <a:fillRect/>
          </a:stretch>
        </p:blipFill>
        <p:spPr bwMode="auto">
          <a:xfrm flipV="1">
            <a:off x="0" y="3343275"/>
            <a:ext cx="6858000" cy="6562725"/>
          </a:xfrm>
          <a:prstGeom prst="rect">
            <a:avLst/>
          </a:prstGeom>
          <a:noFill/>
        </p:spPr>
      </p:pic>
      <p:pic>
        <p:nvPicPr>
          <p:cNvPr id="5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t="55251" r="21626"/>
          <a:stretch>
            <a:fillRect/>
          </a:stretch>
        </p:blipFill>
        <p:spPr bwMode="auto">
          <a:xfrm>
            <a:off x="0" y="17440"/>
            <a:ext cx="6869705" cy="344083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908720" y="272480"/>
            <a:ext cx="52761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Акция по сбору макулатуры </a:t>
            </a:r>
          </a:p>
        </p:txBody>
      </p:sp>
      <p:graphicFrame>
        <p:nvGraphicFramePr>
          <p:cNvPr id="8" name="Схема 7"/>
          <p:cNvGraphicFramePr/>
          <p:nvPr/>
        </p:nvGraphicFramePr>
        <p:xfrm>
          <a:off x="908720" y="920552"/>
          <a:ext cx="5454352" cy="1872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196752" y="2936776"/>
            <a:ext cx="51845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течение года 3 раза собирали и вывозили макулатуру (559 кг)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3" descr="K:\Эко школаЗеленый флаг\Макулатура март 2018\P117030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1249509">
            <a:off x="1021419" y="4027942"/>
            <a:ext cx="3168352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2" descr="K:\Эко школаЗеленый флаг\Макулатура март 2018\P117030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68960" y="6969224"/>
            <a:ext cx="3302124" cy="24765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94333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r="21626"/>
          <a:stretch>
            <a:fillRect/>
          </a:stretch>
        </p:blipFill>
        <p:spPr bwMode="auto">
          <a:xfrm flipV="1">
            <a:off x="0" y="3343275"/>
            <a:ext cx="6858000" cy="6562725"/>
          </a:xfrm>
          <a:prstGeom prst="rect">
            <a:avLst/>
          </a:prstGeom>
          <a:noFill/>
        </p:spPr>
      </p:pic>
      <p:pic>
        <p:nvPicPr>
          <p:cNvPr id="5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t="55251" r="21626"/>
          <a:stretch>
            <a:fillRect/>
          </a:stretch>
        </p:blipFill>
        <p:spPr bwMode="auto">
          <a:xfrm>
            <a:off x="11705" y="17440"/>
            <a:ext cx="6858000" cy="344083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14500" y="4464405"/>
            <a:ext cx="3429000" cy="34009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4" descr="K:\Эко школаЗеленый флаг\Макулатура март 2018\P11703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88909">
            <a:off x="664423" y="580167"/>
            <a:ext cx="3745922" cy="27311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 descr="K:\Эко школаЗеленый флаг\Макулатура март 2018\20170921_0855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685052" flipV="1">
            <a:off x="2592637" y="3469040"/>
            <a:ext cx="3915178" cy="29363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6" descr="K:\Эко школаЗеленый флаг\Макулатура март 2018\P11703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339170">
            <a:off x="762924" y="6449286"/>
            <a:ext cx="3934425" cy="29508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51690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r="21626"/>
          <a:stretch>
            <a:fillRect/>
          </a:stretch>
        </p:blipFill>
        <p:spPr bwMode="auto">
          <a:xfrm flipV="1">
            <a:off x="0" y="3343275"/>
            <a:ext cx="6858000" cy="6562725"/>
          </a:xfrm>
          <a:prstGeom prst="rect">
            <a:avLst/>
          </a:prstGeom>
          <a:noFill/>
        </p:spPr>
      </p:pic>
      <p:pic>
        <p:nvPicPr>
          <p:cNvPr id="5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t="55251" r="21626"/>
          <a:stretch>
            <a:fillRect/>
          </a:stretch>
        </p:blipFill>
        <p:spPr bwMode="auto">
          <a:xfrm>
            <a:off x="11705" y="17440"/>
            <a:ext cx="6858000" cy="344083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14500" y="4464405"/>
            <a:ext cx="3429000" cy="34009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4663">
            <a:off x="609545" y="1247474"/>
            <a:ext cx="3688514" cy="27663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Объект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368569">
            <a:off x="2204632" y="3719299"/>
            <a:ext cx="4014563" cy="29027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Объект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72" y="6537176"/>
            <a:ext cx="3797036" cy="28477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Заголовок 1"/>
          <p:cNvSpPr txBox="1">
            <a:spLocks/>
          </p:cNvSpPr>
          <p:nvPr/>
        </p:nvSpPr>
        <p:spPr>
          <a:xfrm>
            <a:off x="260648" y="0"/>
            <a:ext cx="6584830" cy="12085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Средняя группа №1  проект 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«Куколки из бумаги в технике папье-маше». 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048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r="21626"/>
          <a:stretch>
            <a:fillRect/>
          </a:stretch>
        </p:blipFill>
        <p:spPr bwMode="auto">
          <a:xfrm flipV="1">
            <a:off x="0" y="3343275"/>
            <a:ext cx="6858000" cy="6562725"/>
          </a:xfrm>
          <a:prstGeom prst="rect">
            <a:avLst/>
          </a:prstGeom>
          <a:noFill/>
        </p:spPr>
      </p:pic>
      <p:pic>
        <p:nvPicPr>
          <p:cNvPr id="5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t="55251" r="21626"/>
          <a:stretch>
            <a:fillRect/>
          </a:stretch>
        </p:blipFill>
        <p:spPr bwMode="auto">
          <a:xfrm>
            <a:off x="0" y="0"/>
            <a:ext cx="6858000" cy="344083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14500" y="4464405"/>
            <a:ext cx="3429000" cy="34009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Объект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4658">
            <a:off x="405591" y="616780"/>
            <a:ext cx="3648406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Объект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97925">
            <a:off x="3516514" y="2909272"/>
            <a:ext cx="2857434" cy="38099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Picture 2" descr="K:\Эко школаЗеленый флаг\1 группа\IMG-20180510-WA00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237617" flipH="1">
            <a:off x="758038" y="6366331"/>
            <a:ext cx="3744416" cy="28083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24048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r="21626"/>
          <a:stretch>
            <a:fillRect/>
          </a:stretch>
        </p:blipFill>
        <p:spPr bwMode="auto">
          <a:xfrm flipV="1">
            <a:off x="0" y="3343275"/>
            <a:ext cx="6858000" cy="6562725"/>
          </a:xfrm>
          <a:prstGeom prst="rect">
            <a:avLst/>
          </a:prstGeom>
          <a:noFill/>
        </p:spPr>
      </p:pic>
      <p:pic>
        <p:nvPicPr>
          <p:cNvPr id="5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t="55251" r="21626"/>
          <a:stretch>
            <a:fillRect/>
          </a:stretch>
        </p:blipFill>
        <p:spPr bwMode="auto">
          <a:xfrm>
            <a:off x="11705" y="17440"/>
            <a:ext cx="6858000" cy="344083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14500" y="4464405"/>
            <a:ext cx="3429000" cy="34009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3" descr="K:\Эко школаЗеленый флаг\1 группа\uHX6aBGBTc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0928" y="7185248"/>
            <a:ext cx="3544961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4" descr="K:\Эко школаЗеленый флаг\1 группа\1nP7POtZo_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987228">
            <a:off x="3261489" y="2210636"/>
            <a:ext cx="3402924" cy="24877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5" descr="K:\Эко школаЗеленый флаг\1 группа\cZNwalw-T3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2656" y="4664968"/>
            <a:ext cx="3384376" cy="2448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7" descr="K:\Эко школаЗеленый флаг\1 группа\fqe2GrI9lqk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4664" y="488504"/>
            <a:ext cx="3312368" cy="24842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09587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r="21626"/>
          <a:stretch>
            <a:fillRect/>
          </a:stretch>
        </p:blipFill>
        <p:spPr bwMode="auto">
          <a:xfrm flipV="1">
            <a:off x="0" y="3343275"/>
            <a:ext cx="6858000" cy="6562725"/>
          </a:xfrm>
          <a:prstGeom prst="rect">
            <a:avLst/>
          </a:prstGeom>
          <a:noFill/>
        </p:spPr>
      </p:pic>
      <p:pic>
        <p:nvPicPr>
          <p:cNvPr id="5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t="55251" r="21626"/>
          <a:stretch>
            <a:fillRect/>
          </a:stretch>
        </p:blipFill>
        <p:spPr bwMode="auto">
          <a:xfrm>
            <a:off x="11705" y="17440"/>
            <a:ext cx="6858000" cy="344083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20688" y="344488"/>
            <a:ext cx="59766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Средняя группа №9  проект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«Моделирование корабля»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8" descr="K:\Эко школаЗеленый флаг\9 группа\1YwFo9EALGU.jpg"/>
          <p:cNvPicPr>
            <a:picLocks noChangeAspect="1" noChangeArrowheads="1"/>
          </p:cNvPicPr>
          <p:nvPr/>
        </p:nvPicPr>
        <p:blipFill>
          <a:blip r:embed="rId3" cstate="print"/>
          <a:srcRect t="8769" b="9362"/>
          <a:stretch>
            <a:fillRect/>
          </a:stretch>
        </p:blipFill>
        <p:spPr bwMode="auto">
          <a:xfrm rot="20934656">
            <a:off x="850219" y="1485913"/>
            <a:ext cx="2462616" cy="33746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10" descr="K:\Эко школаЗеленый флаг\9 группа\x0nTy-Erd-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8249">
            <a:off x="760483" y="6931070"/>
            <a:ext cx="3744416" cy="24601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2" descr="K:\Эко школаЗеленый флаг\9 группа\kmmFedA-neQ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64904" y="4304928"/>
            <a:ext cx="3950196" cy="24290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51690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r="21626"/>
          <a:stretch>
            <a:fillRect/>
          </a:stretch>
        </p:blipFill>
        <p:spPr bwMode="auto">
          <a:xfrm flipV="1">
            <a:off x="0" y="3343275"/>
            <a:ext cx="6858000" cy="6562725"/>
          </a:xfrm>
          <a:prstGeom prst="rect">
            <a:avLst/>
          </a:prstGeom>
          <a:noFill/>
        </p:spPr>
      </p:pic>
      <p:pic>
        <p:nvPicPr>
          <p:cNvPr id="5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t="55251" r="21626"/>
          <a:stretch>
            <a:fillRect/>
          </a:stretch>
        </p:blipFill>
        <p:spPr bwMode="auto">
          <a:xfrm>
            <a:off x="11705" y="17440"/>
            <a:ext cx="6858000" cy="3440832"/>
          </a:xfrm>
          <a:prstGeom prst="rect">
            <a:avLst/>
          </a:prstGeom>
          <a:noFill/>
        </p:spPr>
      </p:pic>
      <p:pic>
        <p:nvPicPr>
          <p:cNvPr id="10" name="Picture 9" descr="K:\Эко школаЗеленый флаг\9 группа\w7INx_tdL2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82233">
            <a:off x="407463" y="477995"/>
            <a:ext cx="3896852" cy="24595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1" descr="K:\Эко школаЗеленый флаг\9 группа\DqJyox-ej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64904" y="2432720"/>
            <a:ext cx="3941052" cy="23518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2" descr="K:\Эко школаЗеленый флаг\9 группа\S-nPypHPzL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77196">
            <a:off x="415908" y="4513391"/>
            <a:ext cx="4230522" cy="25383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2" descr="K:\Эко школаЗеленый флаг\9 группа\GxPFZAc_RA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32856" y="7113240"/>
            <a:ext cx="4309093" cy="24238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51690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r="21626"/>
          <a:stretch>
            <a:fillRect/>
          </a:stretch>
        </p:blipFill>
        <p:spPr bwMode="auto">
          <a:xfrm flipV="1">
            <a:off x="0" y="3343275"/>
            <a:ext cx="6858000" cy="6562725"/>
          </a:xfrm>
          <a:prstGeom prst="rect">
            <a:avLst/>
          </a:prstGeom>
          <a:noFill/>
        </p:spPr>
      </p:pic>
      <p:pic>
        <p:nvPicPr>
          <p:cNvPr id="5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t="55251" r="21626"/>
          <a:stretch>
            <a:fillRect/>
          </a:stretch>
        </p:blipFill>
        <p:spPr bwMode="auto">
          <a:xfrm>
            <a:off x="11705" y="17440"/>
            <a:ext cx="6858000" cy="344083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14500" y="4464405"/>
            <a:ext cx="3429000" cy="34009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52736" y="272480"/>
            <a:ext cx="540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Старшей группы №5  проект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«Плетение из газетных трубочек»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4" descr="K:\Эко школаЗеленый флаг\5 группа\IMG-20180510-WA00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92088" flipH="1">
            <a:off x="3589127" y="5389032"/>
            <a:ext cx="2933611" cy="39114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6" descr="K:\Эко школаЗеленый флаг\5 группа\IMG-20180510-WA00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2656" y="3584848"/>
            <a:ext cx="3600400" cy="25265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5" descr="K:\Эко школаЗеленый флаг\5 группа\IMG-20180510-WA00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13065">
            <a:off x="2775732" y="1424113"/>
            <a:ext cx="3749030" cy="25417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51690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r="21626"/>
          <a:stretch>
            <a:fillRect/>
          </a:stretch>
        </p:blipFill>
        <p:spPr bwMode="auto">
          <a:xfrm flipV="1">
            <a:off x="0" y="3343275"/>
            <a:ext cx="6858000" cy="6562725"/>
          </a:xfrm>
          <a:prstGeom prst="rect">
            <a:avLst/>
          </a:prstGeom>
          <a:noFill/>
        </p:spPr>
      </p:pic>
      <p:pic>
        <p:nvPicPr>
          <p:cNvPr id="5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t="55251" r="21626"/>
          <a:stretch>
            <a:fillRect/>
          </a:stretch>
        </p:blipFill>
        <p:spPr bwMode="auto">
          <a:xfrm>
            <a:off x="11705" y="17440"/>
            <a:ext cx="6858000" cy="344083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14500" y="4464405"/>
            <a:ext cx="3429000" cy="34009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K:\Эко школаЗеленый флаг\5 группа\IMG-20180510-WA00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37477">
            <a:off x="386477" y="610151"/>
            <a:ext cx="3816424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3" descr="K:\Эко школаЗеленый флаг\5 группа\IMG-20180510-WA00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6561">
            <a:off x="2570985" y="3337617"/>
            <a:ext cx="3838782" cy="27161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2" descr="K:\Эко школаЗеленый флаг\5 группа\IMG-20180510-WA0037.jpg"/>
          <p:cNvPicPr>
            <a:picLocks noChangeAspect="1" noChangeArrowheads="1"/>
          </p:cNvPicPr>
          <p:nvPr/>
        </p:nvPicPr>
        <p:blipFill>
          <a:blip r:embed="rId5" cstate="print"/>
          <a:srcRect b="8498"/>
          <a:stretch>
            <a:fillRect/>
          </a:stretch>
        </p:blipFill>
        <p:spPr bwMode="auto">
          <a:xfrm rot="21158048">
            <a:off x="1341420" y="5845847"/>
            <a:ext cx="2924874" cy="3568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51690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r="21626"/>
          <a:stretch>
            <a:fillRect/>
          </a:stretch>
        </p:blipFill>
        <p:spPr bwMode="auto">
          <a:xfrm flipV="1">
            <a:off x="0" y="3343275"/>
            <a:ext cx="6858000" cy="6562725"/>
          </a:xfrm>
          <a:prstGeom prst="rect">
            <a:avLst/>
          </a:prstGeom>
          <a:noFill/>
        </p:spPr>
      </p:pic>
      <p:pic>
        <p:nvPicPr>
          <p:cNvPr id="5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t="55251" r="21626"/>
          <a:stretch>
            <a:fillRect/>
          </a:stretch>
        </p:blipFill>
        <p:spPr bwMode="auto">
          <a:xfrm>
            <a:off x="0" y="0"/>
            <a:ext cx="6858000" cy="3440832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72625519"/>
              </p:ext>
            </p:extLst>
          </p:nvPr>
        </p:nvGraphicFramePr>
        <p:xfrm>
          <a:off x="260649" y="671297"/>
          <a:ext cx="6597351" cy="9130663"/>
        </p:xfrm>
        <a:graphic>
          <a:graphicData uri="http://schemas.openxmlformats.org/drawingml/2006/table">
            <a:tbl>
              <a:tblPr firstRow="1" firstCol="1" bandRow="1">
                <a:tableStyleId>{08FB837D-C827-4EFA-A057-4D05807E0F7C}</a:tableStyleId>
              </a:tblPr>
              <a:tblGrid>
                <a:gridCol w="564745">
                  <a:extLst>
                    <a:ext uri="{9D8B030D-6E8A-4147-A177-3AD203B41FA5}">
                      <a16:colId xmlns="" xmlns:a16="http://schemas.microsoft.com/office/drawing/2014/main" val="2094705546"/>
                    </a:ext>
                  </a:extLst>
                </a:gridCol>
                <a:gridCol w="1887808">
                  <a:extLst>
                    <a:ext uri="{9D8B030D-6E8A-4147-A177-3AD203B41FA5}">
                      <a16:colId xmlns="" xmlns:a16="http://schemas.microsoft.com/office/drawing/2014/main" val="1757097722"/>
                    </a:ext>
                  </a:extLst>
                </a:gridCol>
                <a:gridCol w="1414194">
                  <a:extLst>
                    <a:ext uri="{9D8B030D-6E8A-4147-A177-3AD203B41FA5}">
                      <a16:colId xmlns="" xmlns:a16="http://schemas.microsoft.com/office/drawing/2014/main" val="2438469655"/>
                    </a:ext>
                  </a:extLst>
                </a:gridCol>
                <a:gridCol w="1127496">
                  <a:extLst>
                    <a:ext uri="{9D8B030D-6E8A-4147-A177-3AD203B41FA5}">
                      <a16:colId xmlns="" xmlns:a16="http://schemas.microsoft.com/office/drawing/2014/main" val="4284069109"/>
                    </a:ext>
                  </a:extLst>
                </a:gridCol>
                <a:gridCol w="1603108">
                  <a:extLst>
                    <a:ext uri="{9D8B030D-6E8A-4147-A177-3AD203B41FA5}">
                      <a16:colId xmlns="" xmlns:a16="http://schemas.microsoft.com/office/drawing/2014/main" val="3117991628"/>
                    </a:ext>
                  </a:extLst>
                </a:gridCol>
              </a:tblGrid>
              <a:tr h="3763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№п/п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участников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Сроки выполнения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Ответственные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extLst>
                  <a:ext uri="{0D108BD9-81ED-4DB2-BD59-A6C34878D82A}">
                    <a16:rowId xmlns="" xmlns:a16="http://schemas.microsoft.com/office/drawing/2014/main" val="299948940"/>
                  </a:ext>
                </a:extLst>
              </a:tr>
              <a:tr h="173766">
                <a:tc gridSpan="5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Шаг 1. «Создание экологического совета»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32126921"/>
                  </a:ext>
                </a:extLst>
              </a:tr>
              <a:tr h="173766">
                <a:tc gridSpan="5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Шаг 2. «Проведение исследования экологической ситуации»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71483727"/>
                  </a:ext>
                </a:extLst>
              </a:tr>
              <a:tr h="173766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Шаг 3. «Разработка плана действий по снижению нагрузки на окружающую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48697148"/>
                  </a:ext>
                </a:extLst>
              </a:tr>
              <a:tr h="53035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экологического совета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indent="4572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24.08.2017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Заведующий, старший воспитатель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extLst>
                  <a:ext uri="{0D108BD9-81ED-4DB2-BD59-A6C34878D82A}">
                    <a16:rowId xmlns="" xmlns:a16="http://schemas.microsoft.com/office/drawing/2014/main" val="2592229054"/>
                  </a:ext>
                </a:extLst>
              </a:tr>
              <a:tr h="53035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Заседания экологического совета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indent="4572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 раза в год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Заведующий, старший воспитатель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extLst>
                  <a:ext uri="{0D108BD9-81ED-4DB2-BD59-A6C34878D82A}">
                    <a16:rowId xmlns="" xmlns:a16="http://schemas.microsoft.com/office/drawing/2014/main" val="1270331348"/>
                  </a:ext>
                </a:extLst>
              </a:tr>
              <a:tr h="81732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Круглый стол «Обмен опытом по программе «Эко-Школы/Зелёный флаг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Детские сады, работающие по программе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indent="4572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Заведующий, старший воспитатель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extLst>
                  <a:ext uri="{0D108BD9-81ED-4DB2-BD59-A6C34878D82A}">
                    <a16:rowId xmlns="" xmlns:a16="http://schemas.microsoft.com/office/drawing/2014/main" val="2139004603"/>
                  </a:ext>
                </a:extLst>
              </a:tr>
              <a:tr h="7097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Акция по сбору макулатуры «Меньше мусора»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 группы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indent="4572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 раза в год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Заведующий, старший воспитатель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завхоз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extLst>
                  <a:ext uri="{0D108BD9-81ED-4DB2-BD59-A6C34878D82A}">
                    <a16:rowId xmlns="" xmlns:a16="http://schemas.microsoft.com/office/drawing/2014/main" val="3312324976"/>
                  </a:ext>
                </a:extLst>
              </a:tr>
              <a:tr h="53035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отряда «Юные экологи»: «У кого больше макулатуры»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Подготовительн.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группы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indent="4572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раза в год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Зинькова Н.А.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Самиева М.Д.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extLst>
                  <a:ext uri="{0D108BD9-81ED-4DB2-BD59-A6C34878D82A}">
                    <a16:rowId xmlns="" xmlns:a16="http://schemas.microsoft.com/office/drawing/2014/main" val="1008730490"/>
                  </a:ext>
                </a:extLst>
              </a:tr>
              <a:tr h="7097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творческих работ из бросового материала «Ёлочка, живи!» (</a:t>
                      </a:r>
                      <a:r>
                        <a:rPr lang="tt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кәгазьдән ясау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 группы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indent="4572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Декабрь, 2017 год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воспитатель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extLst>
                  <a:ext uri="{0D108BD9-81ED-4DB2-BD59-A6C34878D82A}">
                    <a16:rowId xmlns="" xmlns:a16="http://schemas.microsoft.com/office/drawing/2014/main" val="2457888595"/>
                  </a:ext>
                </a:extLst>
              </a:tr>
              <a:tr h="7097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в региональных семинарах</a:t>
                      </a:r>
                      <a:r>
                        <a:rPr lang="tt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городских методических объединениях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 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indent="4572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течение года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extLst>
                  <a:ext uri="{0D108BD9-81ED-4DB2-BD59-A6C34878D82A}">
                    <a16:rowId xmlns="" xmlns:a16="http://schemas.microsoft.com/office/drawing/2014/main" val="298687148"/>
                  </a:ext>
                </a:extLst>
              </a:tr>
              <a:tr h="35092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Составление проекта «Волшебная бумага»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indent="4572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Апрель, 2018год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Экологический совет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extLst>
                  <a:ext uri="{0D108BD9-81ED-4DB2-BD59-A6C34878D82A}">
                    <a16:rowId xmlns="" xmlns:a16="http://schemas.microsoft.com/office/drawing/2014/main" val="2261279066"/>
                  </a:ext>
                </a:extLst>
              </a:tr>
              <a:tr h="88920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Презентация проекта на педагогическом совете в ДОУ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indent="4572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Май, 2018год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Хайдарова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Р.Г.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воспитатель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Гиндуллина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Г.Х.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extLst>
                  <a:ext uri="{0D108BD9-81ED-4DB2-BD59-A6C34878D82A}">
                    <a16:rowId xmlns="" xmlns:a16="http://schemas.microsoft.com/office/drawing/2014/main" val="64245906"/>
                  </a:ext>
                </a:extLst>
              </a:tr>
              <a:tr h="53035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 поделок из газетных трубочек «Чудо газета»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коллектив ДОУ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indent="4572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Май, 2017год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extLst>
                  <a:ext uri="{0D108BD9-81ED-4DB2-BD59-A6C34878D82A}">
                    <a16:rowId xmlns="" xmlns:a16="http://schemas.microsoft.com/office/drawing/2014/main" val="755889765"/>
                  </a:ext>
                </a:extLst>
              </a:tr>
              <a:tr h="53035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в конкурсах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коллектив ДОУ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indent="4572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течение года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воспитатель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extLst>
                  <a:ext uri="{0D108BD9-81ED-4DB2-BD59-A6C34878D82A}">
                    <a16:rowId xmlns="" xmlns:a16="http://schemas.microsoft.com/office/drawing/2014/main" val="3951310535"/>
                  </a:ext>
                </a:extLst>
              </a:tr>
              <a:tr h="202689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Шаг 4. «Мониторинг и оценка»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18394361"/>
                  </a:ext>
                </a:extLst>
              </a:tr>
              <a:tr h="202689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Шаг 5. «Включение экологической тематики в школьные курсы»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16572956"/>
                  </a:ext>
                </a:extLst>
              </a:tr>
              <a:tr h="405379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Шаг 6. «Предоставление информации и сотрудничество»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93533602"/>
                  </a:ext>
                </a:extLst>
              </a:tr>
              <a:tr h="202689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Шаг 7. «Формулировка и принятие Экологического кодекса»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802" marR="4980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71802723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88640" y="28371"/>
            <a:ext cx="6669360" cy="374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 реализации проекта по теме  «</a:t>
            </a:r>
            <a:r>
              <a:rPr lang="tt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Эко-школа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r="21626"/>
          <a:stretch>
            <a:fillRect/>
          </a:stretch>
        </p:blipFill>
        <p:spPr bwMode="auto">
          <a:xfrm flipV="1">
            <a:off x="0" y="3343275"/>
            <a:ext cx="6858000" cy="6562725"/>
          </a:xfrm>
          <a:prstGeom prst="rect">
            <a:avLst/>
          </a:prstGeom>
          <a:noFill/>
        </p:spPr>
      </p:pic>
      <p:pic>
        <p:nvPicPr>
          <p:cNvPr id="5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t="55251" r="21626"/>
          <a:stretch>
            <a:fillRect/>
          </a:stretch>
        </p:blipFill>
        <p:spPr bwMode="auto">
          <a:xfrm>
            <a:off x="11705" y="17440"/>
            <a:ext cx="6858000" cy="344083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14500" y="4464405"/>
            <a:ext cx="3429000" cy="34009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64704" y="344488"/>
            <a:ext cx="56166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Выставка поделок из газетных трубочек «Чудо газета»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2" descr="K:\Эко школаЗеленый флаг\CLAapBOWWU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88189">
            <a:off x="586763" y="1316525"/>
            <a:ext cx="2307481" cy="30766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3" descr="K:\Эко школаЗеленый флаг\p9dcXC8QBb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764199">
            <a:off x="3628539" y="1792015"/>
            <a:ext cx="2916918" cy="21876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4" descr="K:\Эко школаЗеленый флаг\s120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0648" y="7113240"/>
            <a:ext cx="3168352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66" name="Picture 2" descr="K:\Эко школаЗеленый флаг\8TD67c2ids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84784" y="4232920"/>
            <a:ext cx="3240360" cy="24302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67" name="Picture 3" descr="K:\Эко школаЗеленый флаг\yxc8fDbJoU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612113">
            <a:off x="3909065" y="6220099"/>
            <a:ext cx="2396601" cy="31954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09589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r="21626"/>
          <a:stretch>
            <a:fillRect/>
          </a:stretch>
        </p:blipFill>
        <p:spPr bwMode="auto">
          <a:xfrm flipV="1">
            <a:off x="0" y="3343275"/>
            <a:ext cx="6858000" cy="6562725"/>
          </a:xfrm>
          <a:prstGeom prst="rect">
            <a:avLst/>
          </a:prstGeom>
          <a:noFill/>
        </p:spPr>
      </p:pic>
      <p:pic>
        <p:nvPicPr>
          <p:cNvPr id="5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t="55251" r="21626"/>
          <a:stretch>
            <a:fillRect/>
          </a:stretch>
        </p:blipFill>
        <p:spPr bwMode="auto">
          <a:xfrm>
            <a:off x="0" y="0"/>
            <a:ext cx="6858000" cy="358484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14500" y="4464405"/>
            <a:ext cx="3429000" cy="34009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42900" y="396699"/>
            <a:ext cx="6172200" cy="6678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pic>
        <p:nvPicPr>
          <p:cNvPr id="8" name="Объект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57273">
            <a:off x="716241" y="1236286"/>
            <a:ext cx="3555212" cy="20974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Объект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48" y="5025008"/>
            <a:ext cx="3744416" cy="21953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Объект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00414">
            <a:off x="2663619" y="6982814"/>
            <a:ext cx="3676446" cy="22890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Прямоугольник 13"/>
          <p:cNvSpPr/>
          <p:nvPr/>
        </p:nvSpPr>
        <p:spPr>
          <a:xfrm>
            <a:off x="980728" y="200472"/>
            <a:ext cx="52565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Старшая группа №2 проект «Преобрази бумагу»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Объект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952" y="3152800"/>
            <a:ext cx="3541599" cy="21756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152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r="21626"/>
          <a:stretch>
            <a:fillRect/>
          </a:stretch>
        </p:blipFill>
        <p:spPr bwMode="auto">
          <a:xfrm flipV="1">
            <a:off x="0" y="3343275"/>
            <a:ext cx="6858000" cy="6562725"/>
          </a:xfrm>
          <a:prstGeom prst="rect">
            <a:avLst/>
          </a:prstGeom>
          <a:noFill/>
        </p:spPr>
      </p:pic>
      <p:pic>
        <p:nvPicPr>
          <p:cNvPr id="5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t="55251" r="21626"/>
          <a:stretch>
            <a:fillRect/>
          </a:stretch>
        </p:blipFill>
        <p:spPr bwMode="auto">
          <a:xfrm>
            <a:off x="0" y="0"/>
            <a:ext cx="6858000" cy="358484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14500" y="4464405"/>
            <a:ext cx="3429000" cy="34009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42900" y="396699"/>
            <a:ext cx="6172200" cy="6678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pic>
        <p:nvPicPr>
          <p:cNvPr id="12" name="Объект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1217">
            <a:off x="655633" y="585045"/>
            <a:ext cx="4139271" cy="25827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Объект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314782">
            <a:off x="2303631" y="3699070"/>
            <a:ext cx="4181078" cy="23518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Объект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0" y="6465168"/>
            <a:ext cx="4176464" cy="25652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152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r="21626"/>
          <a:stretch>
            <a:fillRect/>
          </a:stretch>
        </p:blipFill>
        <p:spPr bwMode="auto">
          <a:xfrm flipV="1">
            <a:off x="0" y="3343275"/>
            <a:ext cx="6858000" cy="6562725"/>
          </a:xfrm>
          <a:prstGeom prst="rect">
            <a:avLst/>
          </a:prstGeom>
          <a:noFill/>
        </p:spPr>
      </p:pic>
      <p:pic>
        <p:nvPicPr>
          <p:cNvPr id="5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t="55251" r="21626"/>
          <a:stretch>
            <a:fillRect/>
          </a:stretch>
        </p:blipFill>
        <p:spPr bwMode="auto">
          <a:xfrm>
            <a:off x="11705" y="17440"/>
            <a:ext cx="6858000" cy="344083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14500" y="4464405"/>
            <a:ext cx="3429000" cy="34009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652">
            <a:off x="1968066" y="726163"/>
            <a:ext cx="4272476" cy="24032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Объект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7487">
            <a:off x="722701" y="3633477"/>
            <a:ext cx="4224471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Объект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77766">
            <a:off x="1453106" y="6616327"/>
            <a:ext cx="4608512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066453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r="21626"/>
          <a:stretch>
            <a:fillRect/>
          </a:stretch>
        </p:blipFill>
        <p:spPr bwMode="auto">
          <a:xfrm flipV="1">
            <a:off x="0" y="3343275"/>
            <a:ext cx="6858000" cy="6562725"/>
          </a:xfrm>
          <a:prstGeom prst="rect">
            <a:avLst/>
          </a:prstGeom>
          <a:noFill/>
        </p:spPr>
      </p:pic>
      <p:pic>
        <p:nvPicPr>
          <p:cNvPr id="5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t="55251" r="21626"/>
          <a:stretch>
            <a:fillRect/>
          </a:stretch>
        </p:blipFill>
        <p:spPr bwMode="auto">
          <a:xfrm>
            <a:off x="11705" y="17440"/>
            <a:ext cx="6858000" cy="344083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14500" y="4464405"/>
            <a:ext cx="3429000" cy="34009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72" y="776536"/>
            <a:ext cx="1800200" cy="24816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1484784" y="200472"/>
            <a:ext cx="50903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работы «Первоцветы» </a:t>
            </a:r>
            <a:endParaRPr lang="ru-RU" sz="2400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759" r="24963"/>
          <a:stretch/>
        </p:blipFill>
        <p:spPr>
          <a:xfrm>
            <a:off x="2708920" y="1064568"/>
            <a:ext cx="1619736" cy="22948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1398"/>
          <a:stretch/>
        </p:blipFill>
        <p:spPr>
          <a:xfrm>
            <a:off x="4797152" y="1352600"/>
            <a:ext cx="1602875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56" y="3800872"/>
            <a:ext cx="2808312" cy="19291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2904" b="18925"/>
          <a:stretch/>
        </p:blipFill>
        <p:spPr>
          <a:xfrm>
            <a:off x="620688" y="6753200"/>
            <a:ext cx="1728192" cy="23730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024" y="4376936"/>
            <a:ext cx="2939135" cy="19874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968" y="7257256"/>
            <a:ext cx="3199414" cy="21521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403588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r="21626"/>
          <a:stretch>
            <a:fillRect/>
          </a:stretch>
        </p:blipFill>
        <p:spPr bwMode="auto">
          <a:xfrm flipV="1">
            <a:off x="0" y="3343275"/>
            <a:ext cx="6858000" cy="6562725"/>
          </a:xfrm>
          <a:prstGeom prst="rect">
            <a:avLst/>
          </a:prstGeom>
          <a:noFill/>
        </p:spPr>
      </p:pic>
      <p:pic>
        <p:nvPicPr>
          <p:cNvPr id="5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t="55251" r="21626"/>
          <a:stretch>
            <a:fillRect/>
          </a:stretch>
        </p:blipFill>
        <p:spPr bwMode="auto">
          <a:xfrm>
            <a:off x="0" y="0"/>
            <a:ext cx="6858000" cy="344083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14500" y="4464405"/>
            <a:ext cx="3429000" cy="34009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96752" y="416496"/>
            <a:ext cx="5400600" cy="6378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romanUcPeriod" startAt="4"/>
              <a:tabLst>
                <a:tab pos="457200" algn="l"/>
              </a:tabLst>
            </a:pPr>
            <a:r>
              <a:rPr lang="ru-RU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Заключительный этап</a:t>
            </a:r>
            <a:r>
              <a:rPr lang="ru-RU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romanUcPeriod" startAt="4"/>
              <a:tabLst>
                <a:tab pos="457200" algn="l"/>
              </a:tabLst>
            </a:pPr>
            <a:endParaRPr lang="ru-RU" b="1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Презентация материалов проекта.</a:t>
            </a:r>
            <a:endParaRPr lang="ru-RU" b="1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Выставка поделок</a:t>
            </a:r>
            <a:r>
              <a:rPr lang="ru-RU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Выставка совместного детского творчества с родителями</a:t>
            </a:r>
            <a:r>
              <a:rPr lang="ru-RU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.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Итоги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работы над проектом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«Удивительный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мир бумаги»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готовит презентацию по деятельности проекта и проводит её.</a:t>
            </a:r>
          </a:p>
          <a:p>
            <a:pPr algn="just">
              <a:lnSpc>
                <a:spcPct val="150000"/>
              </a:lnSpc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Дети активно помогают в подготовке презентации, после чего они представляют зрителям (родителям и педагогам) продукт собственной деятельности.</a:t>
            </a:r>
          </a:p>
          <a:p>
            <a:pPr lvl="0" algn="just">
              <a:lnSpc>
                <a:spcPct val="150000"/>
              </a:lnSpc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Организация передвижной выставки «Поделки из бумаги».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904" y="6105128"/>
            <a:ext cx="3897090" cy="3031070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="" xmlns:p14="http://schemas.microsoft.com/office/powerpoint/2010/main" val="409287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r="21626"/>
          <a:stretch>
            <a:fillRect/>
          </a:stretch>
        </p:blipFill>
        <p:spPr bwMode="auto">
          <a:xfrm flipV="1">
            <a:off x="0" y="3343275"/>
            <a:ext cx="6858000" cy="6562725"/>
          </a:xfrm>
          <a:prstGeom prst="rect">
            <a:avLst/>
          </a:prstGeom>
          <a:noFill/>
        </p:spPr>
      </p:pic>
      <p:pic>
        <p:nvPicPr>
          <p:cNvPr id="5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t="55251" r="21626"/>
          <a:stretch>
            <a:fillRect/>
          </a:stretch>
        </p:blipFill>
        <p:spPr bwMode="auto">
          <a:xfrm>
            <a:off x="0" y="0"/>
            <a:ext cx="6858000" cy="344083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14500" y="4464405"/>
            <a:ext cx="3429000" cy="34009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25352" y="416496"/>
            <a:ext cx="5572000" cy="8768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Ожидаемые результаты:</a:t>
            </a:r>
            <a:endParaRPr lang="ru-RU" b="1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 </a:t>
            </a:r>
            <a:endParaRPr lang="ru-RU" b="1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Для детей:</a:t>
            </a:r>
            <a:endParaRPr lang="ru-RU" b="1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Сформированные знания у детей о разных видах бумаги</a:t>
            </a:r>
            <a:endParaRPr lang="ru-RU" b="1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Освоение детьми основ 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техники:</a:t>
            </a: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папье -маше, </a:t>
            </a:r>
            <a:r>
              <a:rPr lang="ru-RU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плетение скученными газетами, лепка бумажной </a:t>
            </a:r>
            <a:r>
              <a:rPr lang="ru-RU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массой, моделирование из коробок.</a:t>
            </a:r>
            <a:endParaRPr lang="ru-RU" b="1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Умеют действовать в соответствии с замыслом</a:t>
            </a:r>
            <a:endParaRPr lang="ru-RU" b="1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Самостоятельно изготавливать поделки</a:t>
            </a:r>
            <a:endParaRPr lang="ru-RU" b="1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Созданы условия для развития творческих способностей у детей</a:t>
            </a:r>
            <a:endParaRPr lang="ru-RU" b="1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Владеют умением выстраивать композицию.</a:t>
            </a:r>
            <a:endParaRPr lang="ru-RU" b="1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 </a:t>
            </a:r>
            <a:endParaRPr lang="ru-RU" b="1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Для родителей:</a:t>
            </a:r>
            <a:endParaRPr lang="ru-RU" b="1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Повышается компетентность в вопросах художественной деятельности детей в детском саду.</a:t>
            </a:r>
            <a:endParaRPr lang="ru-RU" b="1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 </a:t>
            </a:r>
            <a:endParaRPr lang="ru-RU" b="1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Оценка результатов проекта</a:t>
            </a:r>
            <a:endParaRPr lang="ru-RU" b="1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- организована выставка работ детей</a:t>
            </a:r>
            <a:endParaRPr lang="ru-RU" b="1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- отзывы родителей</a:t>
            </a:r>
            <a:endParaRPr lang="ru-RU" b="1" dirty="0"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504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r="21626"/>
          <a:stretch>
            <a:fillRect/>
          </a:stretch>
        </p:blipFill>
        <p:spPr bwMode="auto">
          <a:xfrm flipV="1">
            <a:off x="0" y="3343275"/>
            <a:ext cx="6858000" cy="6562725"/>
          </a:xfrm>
          <a:prstGeom prst="rect">
            <a:avLst/>
          </a:prstGeom>
          <a:noFill/>
        </p:spPr>
      </p:pic>
      <p:pic>
        <p:nvPicPr>
          <p:cNvPr id="5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t="55251" r="21626"/>
          <a:stretch>
            <a:fillRect/>
          </a:stretch>
        </p:blipFill>
        <p:spPr bwMode="auto">
          <a:xfrm>
            <a:off x="0" y="0"/>
            <a:ext cx="6858000" cy="344083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14500" y="4464405"/>
            <a:ext cx="3429000" cy="34009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96752" y="992560"/>
            <a:ext cx="5040560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большинство </a:t>
            </a:r>
            <a:r>
              <a:rPr lang="ru-RU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детей проявляют интерес к изготовлению поделок в</a:t>
            </a:r>
            <a:r>
              <a:rPr lang="ru-RU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техниках папье - маше, плетение скрученными газетами, лепка бумажной массой, моделирование из коробок. </a:t>
            </a:r>
            <a:r>
              <a:rPr lang="ru-RU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О</a:t>
            </a:r>
            <a:r>
              <a:rPr lang="ru-RU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своили их особенности, </a:t>
            </a:r>
            <a:r>
              <a:rPr lang="ru-RU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научились действовать в соответствии с замыслом, проявляют желание самостоятельно придумывать и изготавливать </a:t>
            </a:r>
            <a:r>
              <a:rPr lang="ru-RU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поделки, овладели </a:t>
            </a:r>
            <a:r>
              <a:rPr lang="ru-RU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умением выстраивать композицию.</a:t>
            </a:r>
            <a:endParaRPr lang="ru-RU" b="1" dirty="0"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4784" y="272480"/>
            <a:ext cx="12557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Вывод:</a:t>
            </a:r>
            <a:r>
              <a:rPr lang="ru-RU" b="1" dirty="0" smtClean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 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8298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r="21626"/>
          <a:stretch>
            <a:fillRect/>
          </a:stretch>
        </p:blipFill>
        <p:spPr bwMode="auto">
          <a:xfrm flipV="1">
            <a:off x="0" y="3343275"/>
            <a:ext cx="6858000" cy="6562725"/>
          </a:xfrm>
          <a:prstGeom prst="rect">
            <a:avLst/>
          </a:prstGeom>
          <a:noFill/>
        </p:spPr>
      </p:pic>
      <p:pic>
        <p:nvPicPr>
          <p:cNvPr id="5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t="55251" r="21626"/>
          <a:stretch>
            <a:fillRect/>
          </a:stretch>
        </p:blipFill>
        <p:spPr bwMode="auto">
          <a:xfrm>
            <a:off x="0" y="0"/>
            <a:ext cx="6858000" cy="3440832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35" y="0"/>
            <a:ext cx="6525344" cy="990600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984201" y="1066587"/>
            <a:ext cx="5253111" cy="6569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Актуальность.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Актуальная потребность в ознакомлении детей с миром бумаги, ее разновидностью возросла, поскольку бумага с каждым годом все меньше места занимает в быту, и ребенок мало её использует.</a:t>
            </a:r>
            <a:r>
              <a:rPr lang="ru-RU" b="1" dirty="0"/>
              <a:t> </a:t>
            </a:r>
            <a:endParaRPr lang="ru-RU" b="1" dirty="0" smtClean="0"/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период дошкольного детства у ребёнка возникают первые представления об окружающем мире, формируется умение устанавливать простейшие взаимосвязи и закономерности о явлениях окружающей жизни, а также самостоятельность в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применении полученных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знаний в доступной практической действительности.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Необходимость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создания данного проекта была продиктована тем, что в детском саду отведено недостаточное количество часов на работу с бумагой и большая часть из них посвящена вырезыванию из бумаги и составлению плоских композиций.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881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r="21626"/>
          <a:stretch>
            <a:fillRect/>
          </a:stretch>
        </p:blipFill>
        <p:spPr bwMode="auto">
          <a:xfrm flipV="1">
            <a:off x="0" y="3436314"/>
            <a:ext cx="6858000" cy="6562725"/>
          </a:xfrm>
          <a:prstGeom prst="rect">
            <a:avLst/>
          </a:prstGeom>
          <a:noFill/>
        </p:spPr>
      </p:pic>
      <p:pic>
        <p:nvPicPr>
          <p:cNvPr id="5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t="55251" r="21626"/>
          <a:stretch>
            <a:fillRect/>
          </a:stretch>
        </p:blipFill>
        <p:spPr bwMode="auto">
          <a:xfrm>
            <a:off x="0" y="0"/>
            <a:ext cx="6858000" cy="3440832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35" y="0"/>
            <a:ext cx="6525344" cy="990600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575419" y="1170215"/>
            <a:ext cx="4041576" cy="4108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i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i="1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формировать </a:t>
            </a:r>
            <a:r>
              <a:rPr lang="ru-RU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детей осознание необходимости бережного отношения к бумаге, понимание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ограниченности ресурса в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природе</a:t>
            </a:r>
            <a:r>
              <a:rPr lang="ru-RU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возможностях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ее применения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людьми.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490" y="4251789"/>
            <a:ext cx="4286250" cy="3333750"/>
          </a:xfrm>
          <a:prstGeom prst="rect">
            <a:avLst/>
          </a:prstGeom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r="21626"/>
          <a:stretch>
            <a:fillRect/>
          </a:stretch>
        </p:blipFill>
        <p:spPr bwMode="auto">
          <a:xfrm flipV="1">
            <a:off x="0" y="3343275"/>
            <a:ext cx="6858000" cy="6562725"/>
          </a:xfrm>
          <a:prstGeom prst="rect">
            <a:avLst/>
          </a:prstGeom>
          <a:noFill/>
        </p:spPr>
      </p:pic>
      <p:pic>
        <p:nvPicPr>
          <p:cNvPr id="5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t="55251" r="21626"/>
          <a:stretch>
            <a:fillRect/>
          </a:stretch>
        </p:blipFill>
        <p:spPr bwMode="auto">
          <a:xfrm>
            <a:off x="0" y="0"/>
            <a:ext cx="6858000" cy="3440832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33" y="0"/>
            <a:ext cx="6741368" cy="990600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145333" y="1017175"/>
            <a:ext cx="48006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Познакомить с разнообразием видов бумаги, дать ребенку возможность реально, самостоятельно открыть для себя волшебный мир листа бумаги.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Развивать образное представление о возможностях предметов, учиться конструировать и моделировать, находить неожиданные варианты их использования.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arenR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Воспитывать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бережное отношение к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окружающему миру,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 экономному использованию материала, творческое отношение к заданию и интерес к совместной деятельности.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455" y="5363631"/>
            <a:ext cx="3897090" cy="3031070"/>
          </a:xfrm>
          <a:prstGeom prst="rect">
            <a:avLst/>
          </a:prstGeom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r="21626"/>
          <a:stretch>
            <a:fillRect/>
          </a:stretch>
        </p:blipFill>
        <p:spPr bwMode="auto">
          <a:xfrm flipV="1">
            <a:off x="0" y="3343275"/>
            <a:ext cx="6858000" cy="6562725"/>
          </a:xfrm>
          <a:prstGeom prst="rect">
            <a:avLst/>
          </a:prstGeom>
          <a:noFill/>
        </p:spPr>
      </p:pic>
      <p:pic>
        <p:nvPicPr>
          <p:cNvPr id="5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t="55251" r="21626"/>
          <a:stretch>
            <a:fillRect/>
          </a:stretch>
        </p:blipFill>
        <p:spPr bwMode="auto">
          <a:xfrm>
            <a:off x="0" y="-32223"/>
            <a:ext cx="6858000" cy="344083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196752" y="216090"/>
            <a:ext cx="5146898" cy="1614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 долгосрочный, творческий</a:t>
            </a:r>
            <a:r>
              <a:rPr 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4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="" xmlns:p14="http://schemas.microsoft.com/office/powerpoint/2010/main" val="1589528736"/>
              </p:ext>
            </p:extLst>
          </p:nvPr>
        </p:nvGraphicFramePr>
        <p:xfrm>
          <a:off x="1771650" y="3408609"/>
          <a:ext cx="4572000" cy="304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Скругленная прямоугольная выноска 6"/>
          <p:cNvSpPr/>
          <p:nvPr/>
        </p:nvSpPr>
        <p:spPr>
          <a:xfrm>
            <a:off x="1988840" y="1376160"/>
            <a:ext cx="3996444" cy="648072"/>
          </a:xfrm>
          <a:prstGeom prst="wedgeRoundRectCallout">
            <a:avLst>
              <a:gd name="adj1" fmla="val 1150"/>
              <a:gd name="adj2" fmla="val 175076"/>
              <a:gd name="adj3" fmla="val 16667"/>
            </a:avLst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Участники </a:t>
            </a:r>
            <a:r>
              <a:rPr 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проекта: </a:t>
            </a:r>
          </a:p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840" y="6874930"/>
            <a:ext cx="3897090" cy="3031070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="" xmlns:p14="http://schemas.microsoft.com/office/powerpoint/2010/main" val="114776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r="21626"/>
          <a:stretch>
            <a:fillRect/>
          </a:stretch>
        </p:blipFill>
        <p:spPr bwMode="auto">
          <a:xfrm flipV="1">
            <a:off x="0" y="3343275"/>
            <a:ext cx="6858000" cy="6562725"/>
          </a:xfrm>
          <a:prstGeom prst="rect">
            <a:avLst/>
          </a:prstGeom>
          <a:noFill/>
        </p:spPr>
      </p:pic>
      <p:pic>
        <p:nvPicPr>
          <p:cNvPr id="5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t="55251" r="21626"/>
          <a:stretch>
            <a:fillRect/>
          </a:stretch>
        </p:blipFill>
        <p:spPr bwMode="auto">
          <a:xfrm>
            <a:off x="0" y="55503"/>
            <a:ext cx="6858000" cy="344083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14500" y="4464405"/>
            <a:ext cx="3429000" cy="34009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9830" y="99669"/>
            <a:ext cx="5863505" cy="490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икл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мероприятий по работе с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бумагой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10121753"/>
              </p:ext>
            </p:extLst>
          </p:nvPr>
        </p:nvGraphicFramePr>
        <p:xfrm>
          <a:off x="260648" y="634034"/>
          <a:ext cx="6336704" cy="849680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283412">
                  <a:extLst>
                    <a:ext uri="{9D8B030D-6E8A-4147-A177-3AD203B41FA5}">
                      <a16:colId xmlns="" xmlns:a16="http://schemas.microsoft.com/office/drawing/2014/main" val="2233996586"/>
                    </a:ext>
                  </a:extLst>
                </a:gridCol>
                <a:gridCol w="5053292">
                  <a:extLst>
                    <a:ext uri="{9D8B030D-6E8A-4147-A177-3AD203B41FA5}">
                      <a16:colId xmlns="" xmlns:a16="http://schemas.microsoft.com/office/drawing/2014/main" val="12451110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Месяцы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Темы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871065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сентябрь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«Волшебные свойства бумаги»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«Знакомство с техникой торцевания»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 4. «Одуванчик»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195962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 «Яркий коврик»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2.«Осеннее дерево»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3,4. «Осенний лес»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(работа группами)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0273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1.«Сердечко для мамочки» .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(коллективная работа)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2.»Подарок любимой мамочки»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(цветок на тарелочке)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3,4.«Фиалки»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(коллективная работа)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21388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«Снеговичок»</a:t>
                      </a:r>
                    </a:p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2.«Елочка живи» </a:t>
                      </a:r>
                    </a:p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3,4.«Скоро Новый год!» (коллективная работа)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206930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2,3. «Птичья Столовая»</a:t>
                      </a:r>
                    </a:p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4.«Снежинки»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173366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1,2.«Валентинка»</a:t>
                      </a:r>
                    </a:p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(работа подгруппами)</a:t>
                      </a:r>
                    </a:p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 Открытка к 23 февраля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4494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«Корзина с гвоздиками»(кол.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любимой мамочке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 Ветка сирени(коллективная работа)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02885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 .Ракета ко Дню космонавтики</a:t>
                      </a:r>
                    </a:p>
                    <a:p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(коллективная работа)</a:t>
                      </a:r>
                    </a:p>
                    <a:p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2,3,4 «В гостях у сказки»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06325577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I. «Гиацинт»</a:t>
                      </a:r>
                    </a:p>
                    <a:p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2.»Цыпленок»</a:t>
                      </a:r>
                    </a:p>
                    <a:p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3,4»На солнечной полянке»</a:t>
                      </a:r>
                    </a:p>
                    <a:p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(коллективная работа)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161591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81478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r="21626"/>
          <a:stretch>
            <a:fillRect/>
          </a:stretch>
        </p:blipFill>
        <p:spPr bwMode="auto">
          <a:xfrm flipV="1">
            <a:off x="0" y="3343275"/>
            <a:ext cx="6858000" cy="6562725"/>
          </a:xfrm>
          <a:prstGeom prst="rect">
            <a:avLst/>
          </a:prstGeom>
          <a:noFill/>
        </p:spPr>
      </p:pic>
      <p:pic>
        <p:nvPicPr>
          <p:cNvPr id="5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t="55251" r="21626"/>
          <a:stretch>
            <a:fillRect/>
          </a:stretch>
        </p:blipFill>
        <p:spPr bwMode="auto">
          <a:xfrm>
            <a:off x="0" y="0"/>
            <a:ext cx="6858000" cy="344083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14500" y="4464405"/>
            <a:ext cx="3429000" cy="34009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53344" y="128464"/>
            <a:ext cx="5904656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Основные этапы реализации проекта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0688" y="773993"/>
            <a:ext cx="6048672" cy="8176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romanUcPeriod"/>
              <a:tabLst>
                <a:tab pos="457200" algn="l"/>
              </a:tabLst>
            </a:pPr>
            <a:r>
              <a:rPr lang="ru-RU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Подготовительный </a:t>
            </a:r>
            <a:r>
              <a:rPr 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«Создание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экологического совета»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«Проведение исследования экологической ситуации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«Разработка плана действий по снижению нагрузки на окружающую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Заседания экологического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совета</a:t>
            </a:r>
          </a:p>
          <a:p>
            <a:pPr algn="just">
              <a:lnSpc>
                <a:spcPct val="115000"/>
              </a:lnSpc>
              <a:tabLst>
                <a:tab pos="457200" algn="l"/>
              </a:tabLs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Круглый стол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«Обмен опытом по программе «Эко-Школы/Зелёный флаг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Привлечение детей к данной теме.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Сбор и систематизация материала.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детского творчества: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информации: энциклопедии «Почемучка», 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познаю мир» (раздел  «История создания бумаги», «Использование бумаги»),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Л.Г.Селиховой «Логопедия», экологическая сказка «Зелёная бумага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lvl="0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∙ Рассказ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воспитателя «Путешествие в прошлое» (знакомство с берестой) </a:t>
            </a:r>
          </a:p>
          <a:p>
            <a:pPr lvl="0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∙ Опытно-исследовательская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деятельность, на чём удобнее писать – на бумаге или бересте.</a:t>
            </a:r>
          </a:p>
          <a:p>
            <a:pPr lvl="0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∙ Рассматривание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иллюстраций, фотографий, музеев, экспонатов, готовых поделок из бумаги.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на почту, в газетный киоск, в библиотеку, книжный магазин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Составление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тематического планирования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∙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Анкетирование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родителей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693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r="21626"/>
          <a:stretch>
            <a:fillRect/>
          </a:stretch>
        </p:blipFill>
        <p:spPr bwMode="auto">
          <a:xfrm flipV="1">
            <a:off x="0" y="3343275"/>
            <a:ext cx="6858000" cy="6562725"/>
          </a:xfrm>
          <a:prstGeom prst="rect">
            <a:avLst/>
          </a:prstGeom>
          <a:noFill/>
        </p:spPr>
      </p:pic>
      <p:pic>
        <p:nvPicPr>
          <p:cNvPr id="5" name="Picture 2" descr="K:\Эко школаЗеленый флаг\Новая папка\free-retro-colorful-design-backgrounds-for-powerpoint-miscellaneous--21.jpeg"/>
          <p:cNvPicPr>
            <a:picLocks noChangeAspect="1" noChangeArrowheads="1"/>
          </p:cNvPicPr>
          <p:nvPr/>
        </p:nvPicPr>
        <p:blipFill>
          <a:blip r:embed="rId2" cstate="print"/>
          <a:srcRect t="55251" r="21626"/>
          <a:stretch>
            <a:fillRect/>
          </a:stretch>
        </p:blipFill>
        <p:spPr bwMode="auto">
          <a:xfrm>
            <a:off x="0" y="0"/>
            <a:ext cx="6858000" cy="344083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14500" y="4464405"/>
            <a:ext cx="3429000" cy="34009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08720" y="119510"/>
            <a:ext cx="5949279" cy="6817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+mj-lt"/>
              <a:buAutoNum type="romanUcPeriod" startAt="2"/>
              <a:tabLst>
                <a:tab pos="457200" algn="l"/>
              </a:tabLst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Познавательный этап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 вопросов и ответов.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познакомить детей со свойствами и особенностями бумаги в различных изделиях и постараться открыть ее новые возможности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Презентация «Откуда пришла бумага, как ее производят»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развивать интерес к истории создания бумаги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Д/игра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«Определи на ощупь»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учить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определять вид бумаги на ощупь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НОД «Путешествие в бумажную страну».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расширять знания детей о бумаге, ее назначении, о предметах и поделках из бумаги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Опыт «Разная бумага - разные свойства!»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уточнить и углубить знания свойств бумаги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856" y="6874930"/>
            <a:ext cx="3897090" cy="3031070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="" xmlns:p14="http://schemas.microsoft.com/office/powerpoint/2010/main" val="199052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875</Words>
  <Application>Microsoft Office PowerPoint</Application>
  <PresentationFormat>Лист A4 (210x297 мм)</PresentationFormat>
  <Paragraphs>263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777</cp:lastModifiedBy>
  <cp:revision>46</cp:revision>
  <dcterms:modified xsi:type="dcterms:W3CDTF">2018-05-16T09:48:23Z</dcterms:modified>
</cp:coreProperties>
</file>